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74" r:id="rId5"/>
    <p:sldMasterId id="2147483679" r:id="rId6"/>
    <p:sldMasterId id="2147483702" r:id="rId7"/>
  </p:sldMasterIdLst>
  <p:notesMasterIdLst>
    <p:notesMasterId r:id="rId76"/>
  </p:notesMasterIdLst>
  <p:handoutMasterIdLst>
    <p:handoutMasterId r:id="rId77"/>
  </p:handoutMasterIdLst>
  <p:sldIdLst>
    <p:sldId id="276" r:id="rId8"/>
    <p:sldId id="304" r:id="rId9"/>
    <p:sldId id="389" r:id="rId10"/>
    <p:sldId id="390" r:id="rId11"/>
    <p:sldId id="324" r:id="rId12"/>
    <p:sldId id="326" r:id="rId13"/>
    <p:sldId id="327" r:id="rId14"/>
    <p:sldId id="328" r:id="rId15"/>
    <p:sldId id="329" r:id="rId16"/>
    <p:sldId id="330" r:id="rId17"/>
    <p:sldId id="331" r:id="rId18"/>
    <p:sldId id="332" r:id="rId19"/>
    <p:sldId id="391" r:id="rId20"/>
    <p:sldId id="392" r:id="rId21"/>
    <p:sldId id="393" r:id="rId22"/>
    <p:sldId id="394" r:id="rId23"/>
    <p:sldId id="335" r:id="rId24"/>
    <p:sldId id="336" r:id="rId25"/>
    <p:sldId id="337" r:id="rId26"/>
    <p:sldId id="338" r:id="rId27"/>
    <p:sldId id="339" r:id="rId28"/>
    <p:sldId id="340" r:id="rId29"/>
    <p:sldId id="341" r:id="rId30"/>
    <p:sldId id="342" r:id="rId31"/>
    <p:sldId id="347" r:id="rId32"/>
    <p:sldId id="346" r:id="rId33"/>
    <p:sldId id="343" r:id="rId34"/>
    <p:sldId id="344" r:id="rId35"/>
    <p:sldId id="345" r:id="rId36"/>
    <p:sldId id="380" r:id="rId37"/>
    <p:sldId id="387" r:id="rId38"/>
    <p:sldId id="388" r:id="rId39"/>
    <p:sldId id="386" r:id="rId40"/>
    <p:sldId id="348" r:id="rId41"/>
    <p:sldId id="395" r:id="rId42"/>
    <p:sldId id="396" r:id="rId43"/>
    <p:sldId id="397" r:id="rId44"/>
    <p:sldId id="398" r:id="rId45"/>
    <p:sldId id="399" r:id="rId46"/>
    <p:sldId id="402" r:id="rId47"/>
    <p:sldId id="400" r:id="rId48"/>
    <p:sldId id="401" r:id="rId49"/>
    <p:sldId id="351" r:id="rId50"/>
    <p:sldId id="352" r:id="rId51"/>
    <p:sldId id="353" r:id="rId52"/>
    <p:sldId id="357" r:id="rId53"/>
    <p:sldId id="358" r:id="rId54"/>
    <p:sldId id="359" r:id="rId55"/>
    <p:sldId id="360" r:id="rId56"/>
    <p:sldId id="361" r:id="rId57"/>
    <p:sldId id="362" r:id="rId58"/>
    <p:sldId id="363" r:id="rId59"/>
    <p:sldId id="364" r:id="rId60"/>
    <p:sldId id="365" r:id="rId61"/>
    <p:sldId id="379" r:id="rId62"/>
    <p:sldId id="367" r:id="rId63"/>
    <p:sldId id="381" r:id="rId64"/>
    <p:sldId id="368" r:id="rId65"/>
    <p:sldId id="369" r:id="rId66"/>
    <p:sldId id="370" r:id="rId67"/>
    <p:sldId id="371" r:id="rId68"/>
    <p:sldId id="372" r:id="rId69"/>
    <p:sldId id="373" r:id="rId70"/>
    <p:sldId id="374" r:id="rId71"/>
    <p:sldId id="376" r:id="rId72"/>
    <p:sldId id="377" r:id="rId73"/>
    <p:sldId id="378" r:id="rId74"/>
    <p:sldId id="382"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82677" autoAdjust="0"/>
  </p:normalViewPr>
  <p:slideViewPr>
    <p:cSldViewPr snapToGrid="0">
      <p:cViewPr varScale="1">
        <p:scale>
          <a:sx n="64" d="100"/>
          <a:sy n="64" d="100"/>
        </p:scale>
        <p:origin x="148" y="40"/>
      </p:cViewPr>
      <p:guideLst>
        <p:guide orient="horz" pos="2160"/>
        <p:guide pos="3840"/>
      </p:guideLst>
    </p:cSldViewPr>
  </p:slideViewPr>
  <p:outlineViewPr>
    <p:cViewPr>
      <p:scale>
        <a:sx n="33" d="100"/>
        <a:sy n="33" d="100"/>
      </p:scale>
      <p:origin x="0" y="-3164"/>
    </p:cViewPr>
  </p:outlineViewPr>
  <p:notesTextViewPr>
    <p:cViewPr>
      <p:scale>
        <a:sx n="1" d="1"/>
        <a:sy n="1" d="1"/>
      </p:scale>
      <p:origin x="0" y="0"/>
    </p:cViewPr>
  </p:notesTextViewPr>
  <p:notesViewPr>
    <p:cSldViewPr snapToGrid="0">
      <p:cViewPr varScale="1">
        <p:scale>
          <a:sx n="62" d="100"/>
          <a:sy n="62" d="100"/>
        </p:scale>
        <p:origin x="24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C0F661-7D82-4934-B0C9-CFD8F419A8C7}" type="datetimeFigureOut">
              <a:rPr lang="en-US" smtClean="0"/>
              <a:t>10/18/2021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5D0E-C6BC-47DE-87CE-096C9A4F6B95}" type="slidenum">
              <a:rPr lang="en-US" smtClean="0"/>
              <a:t>‹#›</a:t>
            </a:fld>
            <a:endParaRPr lang="en-US"/>
          </a:p>
        </p:txBody>
      </p:sp>
    </p:spTree>
    <p:extLst>
      <p:ext uri="{BB962C8B-B14F-4D97-AF65-F5344CB8AC3E}">
        <p14:creationId xmlns:p14="http://schemas.microsoft.com/office/powerpoint/2010/main" val="1378493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CE638-1C19-4C4B-B752-4FF16EE81277}" type="datetimeFigureOut">
              <a:rPr lang="en-US" smtClean="0"/>
              <a:t>10/18/2021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37B7DD-4EDD-477C-A85D-1F88FC1AD906}" type="slidenum">
              <a:rPr lang="en-US" smtClean="0"/>
              <a:t>‹#›</a:t>
            </a:fld>
            <a:endParaRPr lang="en-US"/>
          </a:p>
        </p:txBody>
      </p:sp>
    </p:spTree>
    <p:extLst>
      <p:ext uri="{BB962C8B-B14F-4D97-AF65-F5344CB8AC3E}">
        <p14:creationId xmlns:p14="http://schemas.microsoft.com/office/powerpoint/2010/main" val="3334756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HTTP/Status/502"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quirrel.pl/blog/2015/08/31/introduction-to-event-sourcing-and-command-query-responsibility-segregation/"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4575" y="685800"/>
            <a:ext cx="6540500"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2194751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11</a:t>
            </a:fld>
            <a:endParaRPr lang="en-US"/>
          </a:p>
        </p:txBody>
      </p:sp>
    </p:spTree>
    <p:extLst>
      <p:ext uri="{BB962C8B-B14F-4D97-AF65-F5344CB8AC3E}">
        <p14:creationId xmlns:p14="http://schemas.microsoft.com/office/powerpoint/2010/main" val="115745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12</a:t>
            </a:fld>
            <a:endParaRPr lang="en-US"/>
          </a:p>
        </p:txBody>
      </p:sp>
    </p:spTree>
    <p:extLst>
      <p:ext uri="{BB962C8B-B14F-4D97-AF65-F5344CB8AC3E}">
        <p14:creationId xmlns:p14="http://schemas.microsoft.com/office/powerpoint/2010/main" val="1679809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17</a:t>
            </a:fld>
            <a:endParaRPr lang="en-US"/>
          </a:p>
        </p:txBody>
      </p:sp>
    </p:spTree>
    <p:extLst>
      <p:ext uri="{BB962C8B-B14F-4D97-AF65-F5344CB8AC3E}">
        <p14:creationId xmlns:p14="http://schemas.microsoft.com/office/powerpoint/2010/main" val="2734906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18</a:t>
            </a:fld>
            <a:endParaRPr lang="en-US"/>
          </a:p>
        </p:txBody>
      </p:sp>
    </p:spTree>
    <p:extLst>
      <p:ext uri="{BB962C8B-B14F-4D97-AF65-F5344CB8AC3E}">
        <p14:creationId xmlns:p14="http://schemas.microsoft.com/office/powerpoint/2010/main" val="2139583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19</a:t>
            </a:fld>
            <a:endParaRPr lang="en-US"/>
          </a:p>
        </p:txBody>
      </p:sp>
    </p:spTree>
    <p:extLst>
      <p:ext uri="{BB962C8B-B14F-4D97-AF65-F5344CB8AC3E}">
        <p14:creationId xmlns:p14="http://schemas.microsoft.com/office/powerpoint/2010/main" val="270687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20</a:t>
            </a:fld>
            <a:endParaRPr lang="en-US"/>
          </a:p>
        </p:txBody>
      </p:sp>
    </p:spTree>
    <p:extLst>
      <p:ext uri="{BB962C8B-B14F-4D97-AF65-F5344CB8AC3E}">
        <p14:creationId xmlns:p14="http://schemas.microsoft.com/office/powerpoint/2010/main" val="3501891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21</a:t>
            </a:fld>
            <a:endParaRPr lang="en-US"/>
          </a:p>
        </p:txBody>
      </p:sp>
    </p:spTree>
    <p:extLst>
      <p:ext uri="{BB962C8B-B14F-4D97-AF65-F5344CB8AC3E}">
        <p14:creationId xmlns:p14="http://schemas.microsoft.com/office/powerpoint/2010/main" val="1545900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22</a:t>
            </a:fld>
            <a:endParaRPr lang="en-US"/>
          </a:p>
        </p:txBody>
      </p:sp>
    </p:spTree>
    <p:extLst>
      <p:ext uri="{BB962C8B-B14F-4D97-AF65-F5344CB8AC3E}">
        <p14:creationId xmlns:p14="http://schemas.microsoft.com/office/powerpoint/2010/main" val="2226049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23</a:t>
            </a:fld>
            <a:endParaRPr lang="en-US"/>
          </a:p>
        </p:txBody>
      </p:sp>
    </p:spTree>
    <p:extLst>
      <p:ext uri="{BB962C8B-B14F-4D97-AF65-F5344CB8AC3E}">
        <p14:creationId xmlns:p14="http://schemas.microsoft.com/office/powerpoint/2010/main" val="3744023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24</a:t>
            </a:fld>
            <a:endParaRPr lang="en-US"/>
          </a:p>
        </p:txBody>
      </p:sp>
    </p:spTree>
    <p:extLst>
      <p:ext uri="{BB962C8B-B14F-4D97-AF65-F5344CB8AC3E}">
        <p14:creationId xmlns:p14="http://schemas.microsoft.com/office/powerpoint/2010/main" val="368720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2</a:t>
            </a:fld>
            <a:endParaRPr lang="en-US"/>
          </a:p>
        </p:txBody>
      </p:sp>
    </p:spTree>
    <p:extLst>
      <p:ext uri="{BB962C8B-B14F-4D97-AF65-F5344CB8AC3E}">
        <p14:creationId xmlns:p14="http://schemas.microsoft.com/office/powerpoint/2010/main" val="1958612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25</a:t>
            </a:fld>
            <a:endParaRPr lang="en-US"/>
          </a:p>
        </p:txBody>
      </p:sp>
    </p:spTree>
    <p:extLst>
      <p:ext uri="{BB962C8B-B14F-4D97-AF65-F5344CB8AC3E}">
        <p14:creationId xmlns:p14="http://schemas.microsoft.com/office/powerpoint/2010/main" val="6112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26</a:t>
            </a:fld>
            <a:endParaRPr lang="en-US"/>
          </a:p>
        </p:txBody>
      </p:sp>
    </p:spTree>
    <p:extLst>
      <p:ext uri="{BB962C8B-B14F-4D97-AF65-F5344CB8AC3E}">
        <p14:creationId xmlns:p14="http://schemas.microsoft.com/office/powerpoint/2010/main" val="675339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27</a:t>
            </a:fld>
            <a:endParaRPr lang="en-US"/>
          </a:p>
        </p:txBody>
      </p:sp>
    </p:spTree>
    <p:extLst>
      <p:ext uri="{BB962C8B-B14F-4D97-AF65-F5344CB8AC3E}">
        <p14:creationId xmlns:p14="http://schemas.microsoft.com/office/powerpoint/2010/main" val="2443550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28</a:t>
            </a:fld>
            <a:endParaRPr lang="en-US"/>
          </a:p>
        </p:txBody>
      </p:sp>
    </p:spTree>
    <p:extLst>
      <p:ext uri="{BB962C8B-B14F-4D97-AF65-F5344CB8AC3E}">
        <p14:creationId xmlns:p14="http://schemas.microsoft.com/office/powerpoint/2010/main" val="1950289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29</a:t>
            </a:fld>
            <a:endParaRPr lang="en-US"/>
          </a:p>
        </p:txBody>
      </p:sp>
    </p:spTree>
    <p:extLst>
      <p:ext uri="{BB962C8B-B14F-4D97-AF65-F5344CB8AC3E}">
        <p14:creationId xmlns:p14="http://schemas.microsoft.com/office/powerpoint/2010/main" val="2138909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30</a:t>
            </a:fld>
            <a:endParaRPr lang="en-US"/>
          </a:p>
        </p:txBody>
      </p:sp>
    </p:spTree>
    <p:extLst>
      <p:ext uri="{BB962C8B-B14F-4D97-AF65-F5344CB8AC3E}">
        <p14:creationId xmlns:p14="http://schemas.microsoft.com/office/powerpoint/2010/main" val="3148496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U- up stream context and D- is downstream context</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34</a:t>
            </a:fld>
            <a:endParaRPr lang="en-US"/>
          </a:p>
        </p:txBody>
      </p:sp>
    </p:spTree>
    <p:extLst>
      <p:ext uri="{BB962C8B-B14F-4D97-AF65-F5344CB8AC3E}">
        <p14:creationId xmlns:p14="http://schemas.microsoft.com/office/powerpoint/2010/main" val="123756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43</a:t>
            </a:fld>
            <a:endParaRPr lang="en-US"/>
          </a:p>
        </p:txBody>
      </p:sp>
    </p:spTree>
    <p:extLst>
      <p:ext uri="{BB962C8B-B14F-4D97-AF65-F5344CB8AC3E}">
        <p14:creationId xmlns:p14="http://schemas.microsoft.com/office/powerpoint/2010/main" val="3196247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44</a:t>
            </a:fld>
            <a:endParaRPr lang="en-US"/>
          </a:p>
        </p:txBody>
      </p:sp>
    </p:spTree>
    <p:extLst>
      <p:ext uri="{BB962C8B-B14F-4D97-AF65-F5344CB8AC3E}">
        <p14:creationId xmlns:p14="http://schemas.microsoft.com/office/powerpoint/2010/main" val="1797474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45</a:t>
            </a:fld>
            <a:endParaRPr lang="en-US"/>
          </a:p>
        </p:txBody>
      </p:sp>
    </p:spTree>
    <p:extLst>
      <p:ext uri="{BB962C8B-B14F-4D97-AF65-F5344CB8AC3E}">
        <p14:creationId xmlns:p14="http://schemas.microsoft.com/office/powerpoint/2010/main" val="99750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37B7DD-4EDD-477C-A85D-1F88FC1AD906}" type="slidenum">
              <a:rPr lang="en-US" smtClean="0"/>
              <a:t>3</a:t>
            </a:fld>
            <a:endParaRPr lang="en-US"/>
          </a:p>
        </p:txBody>
      </p:sp>
    </p:spTree>
    <p:extLst>
      <p:ext uri="{BB962C8B-B14F-4D97-AF65-F5344CB8AC3E}">
        <p14:creationId xmlns:p14="http://schemas.microsoft.com/office/powerpoint/2010/main" val="1371105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46</a:t>
            </a:fld>
            <a:endParaRPr lang="en-US"/>
          </a:p>
        </p:txBody>
      </p:sp>
    </p:spTree>
    <p:extLst>
      <p:ext uri="{BB962C8B-B14F-4D97-AF65-F5344CB8AC3E}">
        <p14:creationId xmlns:p14="http://schemas.microsoft.com/office/powerpoint/2010/main" val="3782426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47</a:t>
            </a:fld>
            <a:endParaRPr lang="en-US"/>
          </a:p>
        </p:txBody>
      </p:sp>
    </p:spTree>
    <p:extLst>
      <p:ext uri="{BB962C8B-B14F-4D97-AF65-F5344CB8AC3E}">
        <p14:creationId xmlns:p14="http://schemas.microsoft.com/office/powerpoint/2010/main" val="4099545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48</a:t>
            </a:fld>
            <a:endParaRPr lang="en-US"/>
          </a:p>
        </p:txBody>
      </p:sp>
    </p:spTree>
    <p:extLst>
      <p:ext uri="{BB962C8B-B14F-4D97-AF65-F5344CB8AC3E}">
        <p14:creationId xmlns:p14="http://schemas.microsoft.com/office/powerpoint/2010/main" val="1149984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49</a:t>
            </a:fld>
            <a:endParaRPr lang="en-US"/>
          </a:p>
        </p:txBody>
      </p:sp>
    </p:spTree>
    <p:extLst>
      <p:ext uri="{BB962C8B-B14F-4D97-AF65-F5344CB8AC3E}">
        <p14:creationId xmlns:p14="http://schemas.microsoft.com/office/powerpoint/2010/main" val="1890053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50</a:t>
            </a:fld>
            <a:endParaRPr lang="en-US"/>
          </a:p>
        </p:txBody>
      </p:sp>
    </p:spTree>
    <p:extLst>
      <p:ext uri="{BB962C8B-B14F-4D97-AF65-F5344CB8AC3E}">
        <p14:creationId xmlns:p14="http://schemas.microsoft.com/office/powerpoint/2010/main" val="1154372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51</a:t>
            </a:fld>
            <a:endParaRPr lang="en-US"/>
          </a:p>
        </p:txBody>
      </p:sp>
    </p:spTree>
    <p:extLst>
      <p:ext uri="{BB962C8B-B14F-4D97-AF65-F5344CB8AC3E}">
        <p14:creationId xmlns:p14="http://schemas.microsoft.com/office/powerpoint/2010/main" val="3139618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52</a:t>
            </a:fld>
            <a:endParaRPr lang="en-US"/>
          </a:p>
        </p:txBody>
      </p:sp>
    </p:spTree>
    <p:extLst>
      <p:ext uri="{BB962C8B-B14F-4D97-AF65-F5344CB8AC3E}">
        <p14:creationId xmlns:p14="http://schemas.microsoft.com/office/powerpoint/2010/main" val="3786286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53</a:t>
            </a:fld>
            <a:endParaRPr lang="en-US"/>
          </a:p>
        </p:txBody>
      </p:sp>
    </p:spTree>
    <p:extLst>
      <p:ext uri="{BB962C8B-B14F-4D97-AF65-F5344CB8AC3E}">
        <p14:creationId xmlns:p14="http://schemas.microsoft.com/office/powerpoint/2010/main" val="2269153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54</a:t>
            </a:fld>
            <a:endParaRPr lang="en-US"/>
          </a:p>
        </p:txBody>
      </p:sp>
    </p:spTree>
    <p:extLst>
      <p:ext uri="{BB962C8B-B14F-4D97-AF65-F5344CB8AC3E}">
        <p14:creationId xmlns:p14="http://schemas.microsoft.com/office/powerpoint/2010/main" val="254018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55</a:t>
            </a:fld>
            <a:endParaRPr lang="en-US"/>
          </a:p>
        </p:txBody>
      </p:sp>
    </p:spTree>
    <p:extLst>
      <p:ext uri="{BB962C8B-B14F-4D97-AF65-F5344CB8AC3E}">
        <p14:creationId xmlns:p14="http://schemas.microsoft.com/office/powerpoint/2010/main" val="274030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Handle errors gracefully and return standard error codes</a:t>
            </a:r>
          </a:p>
          <a:p>
            <a:r>
              <a:rPr lang="en-IN" sz="1200" b="0" i="0" kern="1200" dirty="0" smtClean="0">
                <a:solidFill>
                  <a:schemeClr val="tx1"/>
                </a:solidFill>
                <a:effectLst/>
                <a:latin typeface="+mn-lt"/>
                <a:ea typeface="+mn-ea"/>
                <a:cs typeface="+mn-cs"/>
              </a:rPr>
              <a:t>To eliminate confusion for API users when an error occurs, we should handle errors gracefully and return HTTP response codes that indicate what kind of error occurred. This gives maintainers of the API enough information to understand the problem that’s occurred. We don’t want errors to bring down our system, so we can leave them unhandled, which means that the API consumer has to handle them.</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Common error HTTP status codes include:</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400 Bad Request – This means that client-side input fails validation.</a:t>
            </a:r>
          </a:p>
          <a:p>
            <a:r>
              <a:rPr lang="en-IN" sz="1200" b="0" i="0" kern="1200" dirty="0" smtClean="0">
                <a:solidFill>
                  <a:schemeClr val="tx1"/>
                </a:solidFill>
                <a:effectLst/>
                <a:latin typeface="+mn-lt"/>
                <a:ea typeface="+mn-ea"/>
                <a:cs typeface="+mn-cs"/>
              </a:rPr>
              <a:t>401 Unauthorized – This means the user isn’t not authorized to access a resource. It usually returns when the user isn’t authenticated.</a:t>
            </a:r>
          </a:p>
          <a:p>
            <a:r>
              <a:rPr lang="en-IN" sz="1200" b="0" i="0" kern="1200" dirty="0" smtClean="0">
                <a:solidFill>
                  <a:schemeClr val="tx1"/>
                </a:solidFill>
                <a:effectLst/>
                <a:latin typeface="+mn-lt"/>
                <a:ea typeface="+mn-ea"/>
                <a:cs typeface="+mn-cs"/>
              </a:rPr>
              <a:t>403 Forbidden – This means the user is authenticated, but it’s not allowed to access a resource.</a:t>
            </a:r>
          </a:p>
          <a:p>
            <a:r>
              <a:rPr lang="en-IN" sz="1200" b="0" i="0" kern="1200" dirty="0" smtClean="0">
                <a:solidFill>
                  <a:schemeClr val="tx1"/>
                </a:solidFill>
                <a:effectLst/>
                <a:latin typeface="+mn-lt"/>
                <a:ea typeface="+mn-ea"/>
                <a:cs typeface="+mn-cs"/>
              </a:rPr>
              <a:t>404 Not Found – This indicates that a resource is not found.</a:t>
            </a:r>
          </a:p>
          <a:p>
            <a:r>
              <a:rPr lang="en-IN" sz="1200" b="0" i="0" kern="1200" dirty="0" smtClean="0">
                <a:solidFill>
                  <a:schemeClr val="tx1"/>
                </a:solidFill>
                <a:effectLst/>
                <a:latin typeface="+mn-lt"/>
                <a:ea typeface="+mn-ea"/>
                <a:cs typeface="+mn-cs"/>
              </a:rPr>
              <a:t>500 Internal server error – This is a generic server error. It probably shouldn’t be thrown explicitly.</a:t>
            </a:r>
          </a:p>
          <a:p>
            <a:r>
              <a:rPr lang="en-IN" sz="1200" b="0" i="0" kern="1200" dirty="0" smtClean="0">
                <a:solidFill>
                  <a:schemeClr val="tx1"/>
                </a:solidFill>
                <a:effectLst/>
                <a:latin typeface="+mn-lt"/>
                <a:ea typeface="+mn-ea"/>
                <a:cs typeface="+mn-cs"/>
              </a:rPr>
              <a:t>502 </a:t>
            </a:r>
            <a:r>
              <a:rPr lang="en-IN" sz="1200" b="0" i="0" u="none" strike="noStrike" kern="1200" dirty="0" smtClean="0">
                <a:solidFill>
                  <a:schemeClr val="tx1"/>
                </a:solidFill>
                <a:effectLst/>
                <a:latin typeface="+mn-lt"/>
                <a:ea typeface="+mn-ea"/>
                <a:cs typeface="+mn-cs"/>
                <a:hlinkClick r:id="rId3"/>
              </a:rPr>
              <a:t>Bad Gateway</a:t>
            </a:r>
            <a:r>
              <a:rPr lang="en-IN" sz="1200" b="0" i="0" kern="1200" dirty="0" smtClean="0">
                <a:solidFill>
                  <a:schemeClr val="tx1"/>
                </a:solidFill>
                <a:effectLst/>
                <a:latin typeface="+mn-lt"/>
                <a:ea typeface="+mn-ea"/>
                <a:cs typeface="+mn-cs"/>
              </a:rPr>
              <a:t> – This indicates an invalid response from an upstream server.</a:t>
            </a:r>
          </a:p>
          <a:p>
            <a:r>
              <a:rPr lang="en-IN" sz="1200" b="0" i="0" kern="1200" dirty="0" smtClean="0">
                <a:solidFill>
                  <a:schemeClr val="tx1"/>
                </a:solidFill>
                <a:effectLst/>
                <a:latin typeface="+mn-lt"/>
                <a:ea typeface="+mn-ea"/>
                <a:cs typeface="+mn-cs"/>
              </a:rPr>
              <a:t>503 Service Unavailable – This indicates that something unexpected happened on server side (It can be anything like server overload, some parts of the system failed, etc.).</a:t>
            </a:r>
            <a:endParaRPr lang="en-I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37B7DD-4EDD-477C-A85D-1F88FC1AD906}" type="slidenum">
              <a:rPr lang="en-US" smtClean="0"/>
              <a:t>5</a:t>
            </a:fld>
            <a:endParaRPr lang="en-US"/>
          </a:p>
        </p:txBody>
      </p:sp>
    </p:spTree>
    <p:extLst>
      <p:ext uri="{BB962C8B-B14F-4D97-AF65-F5344CB8AC3E}">
        <p14:creationId xmlns:p14="http://schemas.microsoft.com/office/powerpoint/2010/main" val="3321608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56</a:t>
            </a:fld>
            <a:endParaRPr lang="en-US"/>
          </a:p>
        </p:txBody>
      </p:sp>
    </p:spTree>
    <p:extLst>
      <p:ext uri="{BB962C8B-B14F-4D97-AF65-F5344CB8AC3E}">
        <p14:creationId xmlns:p14="http://schemas.microsoft.com/office/powerpoint/2010/main" val="755494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57</a:t>
            </a:fld>
            <a:endParaRPr lang="en-US"/>
          </a:p>
        </p:txBody>
      </p:sp>
    </p:spTree>
    <p:extLst>
      <p:ext uri="{BB962C8B-B14F-4D97-AF65-F5344CB8AC3E}">
        <p14:creationId xmlns:p14="http://schemas.microsoft.com/office/powerpoint/2010/main" val="779419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58</a:t>
            </a:fld>
            <a:endParaRPr lang="en-US"/>
          </a:p>
        </p:txBody>
      </p:sp>
    </p:spTree>
    <p:extLst>
      <p:ext uri="{BB962C8B-B14F-4D97-AF65-F5344CB8AC3E}">
        <p14:creationId xmlns:p14="http://schemas.microsoft.com/office/powerpoint/2010/main" val="515168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59</a:t>
            </a:fld>
            <a:endParaRPr lang="en-US"/>
          </a:p>
        </p:txBody>
      </p:sp>
    </p:spTree>
    <p:extLst>
      <p:ext uri="{BB962C8B-B14F-4D97-AF65-F5344CB8AC3E}">
        <p14:creationId xmlns:p14="http://schemas.microsoft.com/office/powerpoint/2010/main" val="58583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60</a:t>
            </a:fld>
            <a:endParaRPr lang="en-US"/>
          </a:p>
        </p:txBody>
      </p:sp>
    </p:spTree>
    <p:extLst>
      <p:ext uri="{BB962C8B-B14F-4D97-AF65-F5344CB8AC3E}">
        <p14:creationId xmlns:p14="http://schemas.microsoft.com/office/powerpoint/2010/main" val="2441108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61</a:t>
            </a:fld>
            <a:endParaRPr lang="en-US"/>
          </a:p>
        </p:txBody>
      </p:sp>
    </p:spTree>
    <p:extLst>
      <p:ext uri="{BB962C8B-B14F-4D97-AF65-F5344CB8AC3E}">
        <p14:creationId xmlns:p14="http://schemas.microsoft.com/office/powerpoint/2010/main" val="653958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62</a:t>
            </a:fld>
            <a:endParaRPr lang="en-US"/>
          </a:p>
        </p:txBody>
      </p:sp>
    </p:spTree>
    <p:extLst>
      <p:ext uri="{BB962C8B-B14F-4D97-AF65-F5344CB8AC3E}">
        <p14:creationId xmlns:p14="http://schemas.microsoft.com/office/powerpoint/2010/main" val="13110950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63</a:t>
            </a:fld>
            <a:endParaRPr lang="en-US"/>
          </a:p>
        </p:txBody>
      </p:sp>
    </p:spTree>
    <p:extLst>
      <p:ext uri="{BB962C8B-B14F-4D97-AF65-F5344CB8AC3E}">
        <p14:creationId xmlns:p14="http://schemas.microsoft.com/office/powerpoint/2010/main" val="36869084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Use </a:t>
            </a:r>
            <a:r>
              <a:rPr lang="en-IN" dirty="0" err="1" smtClean="0"/>
              <a:t>Fasad</a:t>
            </a:r>
            <a:r>
              <a:rPr lang="en-IN" dirty="0" smtClean="0"/>
              <a:t> pattern Here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64</a:t>
            </a:fld>
            <a:endParaRPr lang="en-US"/>
          </a:p>
        </p:txBody>
      </p:sp>
    </p:spTree>
    <p:extLst>
      <p:ext uri="{BB962C8B-B14F-4D97-AF65-F5344CB8AC3E}">
        <p14:creationId xmlns:p14="http://schemas.microsoft.com/office/powerpoint/2010/main" val="3699752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Spring</a:t>
            </a:r>
            <a:r>
              <a:rPr lang="en-IN" baseline="0" dirty="0" smtClean="0"/>
              <a:t> Example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65</a:t>
            </a:fld>
            <a:endParaRPr lang="en-US"/>
          </a:p>
        </p:txBody>
      </p:sp>
    </p:spTree>
    <p:extLst>
      <p:ext uri="{BB962C8B-B14F-4D97-AF65-F5344CB8AC3E}">
        <p14:creationId xmlns:p14="http://schemas.microsoft.com/office/powerpoint/2010/main" val="3903699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Use nouns instead of verbs in endpoint paths</a:t>
            </a:r>
          </a:p>
          <a:p>
            <a:r>
              <a:rPr lang="en-IN" sz="1200" b="0" i="0" kern="1200" dirty="0" smtClean="0">
                <a:solidFill>
                  <a:schemeClr val="tx1"/>
                </a:solidFill>
                <a:effectLst/>
                <a:latin typeface="+mn-lt"/>
                <a:ea typeface="+mn-ea"/>
                <a:cs typeface="+mn-cs"/>
              </a:rPr>
              <a:t>We shouldn’t use verbs in our endpoint paths. Instead, we should use the nouns which represent the entity that the endpoint that we’re retrieving or manipulating as the pathname.</a:t>
            </a:r>
          </a:p>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a:t>
            </a:fld>
            <a:endParaRPr lang="en-US"/>
          </a:p>
        </p:txBody>
      </p:sp>
    </p:spTree>
    <p:extLst>
      <p:ext uri="{BB962C8B-B14F-4D97-AF65-F5344CB8AC3E}">
        <p14:creationId xmlns:p14="http://schemas.microsoft.com/office/powerpoint/2010/main" val="2291818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We're going to evolve an existing REST Spring API and make it use Command Query Responsibility Segregation – </a:t>
            </a:r>
            <a:r>
              <a:rPr lang="en-IN" sz="1200" b="0" i="0" u="none" strike="noStrike" kern="1200" dirty="0" smtClean="0">
                <a:solidFill>
                  <a:schemeClr val="tx1"/>
                </a:solidFill>
                <a:effectLst/>
                <a:latin typeface="+mn-lt"/>
                <a:ea typeface="+mn-ea"/>
                <a:cs typeface="+mn-cs"/>
                <a:hlinkClick r:id="rId3"/>
              </a:rPr>
              <a:t>CQRS</a:t>
            </a:r>
            <a:r>
              <a:rPr lang="en-IN" sz="1200" b="0" i="0" kern="1200" dirty="0" smtClean="0">
                <a:solidFill>
                  <a:schemeClr val="tx1"/>
                </a:solidFill>
                <a:effectLst/>
                <a:latin typeface="+mn-lt"/>
                <a:ea typeface="+mn-ea"/>
                <a:cs typeface="+mn-cs"/>
              </a:rPr>
              <a:t>.</a:t>
            </a:r>
          </a:p>
          <a:p>
            <a:r>
              <a:rPr lang="en-IN" sz="1200" b="0" i="0" kern="1200" dirty="0" smtClean="0">
                <a:solidFill>
                  <a:schemeClr val="tx1"/>
                </a:solidFill>
                <a:effectLst/>
                <a:latin typeface="+mn-lt"/>
                <a:ea typeface="+mn-ea"/>
                <a:cs typeface="+mn-cs"/>
              </a:rPr>
              <a:t>The goal is to </a:t>
            </a:r>
            <a:r>
              <a:rPr lang="en-IN" sz="1200" b="1" i="0" kern="1200" dirty="0" smtClean="0">
                <a:solidFill>
                  <a:schemeClr val="tx1"/>
                </a:solidFill>
                <a:effectLst/>
                <a:latin typeface="+mn-lt"/>
                <a:ea typeface="+mn-ea"/>
                <a:cs typeface="+mn-cs"/>
              </a:rPr>
              <a:t>clearly separate both the service and the controller layers</a:t>
            </a:r>
            <a:r>
              <a:rPr lang="en-IN" sz="1200" b="0" i="0" kern="1200" dirty="0" smtClean="0">
                <a:solidFill>
                  <a:schemeClr val="tx1"/>
                </a:solidFill>
                <a:effectLst/>
                <a:latin typeface="+mn-lt"/>
                <a:ea typeface="+mn-ea"/>
                <a:cs typeface="+mn-cs"/>
              </a:rPr>
              <a:t> to deal with Reads – Queries and Writes – Commands coming into the system separately.</a:t>
            </a:r>
          </a:p>
          <a:p>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66</a:t>
            </a:fld>
            <a:endParaRPr lang="en-US"/>
          </a:p>
        </p:txBody>
      </p:sp>
    </p:spTree>
    <p:extLst>
      <p:ext uri="{BB962C8B-B14F-4D97-AF65-F5344CB8AC3E}">
        <p14:creationId xmlns:p14="http://schemas.microsoft.com/office/powerpoint/2010/main" val="34952847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RFC-Request for change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67</a:t>
            </a:fld>
            <a:endParaRPr lang="en-US"/>
          </a:p>
        </p:txBody>
      </p:sp>
    </p:spTree>
    <p:extLst>
      <p:ext uri="{BB962C8B-B14F-4D97-AF65-F5344CB8AC3E}">
        <p14:creationId xmlns:p14="http://schemas.microsoft.com/office/powerpoint/2010/main" val="3674116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CQRS is a way to structure your REST APIs so </a:t>
            </a:r>
            <a:r>
              <a:rPr lang="en-IN" sz="1200" b="0" i="0" kern="1200" smtClean="0">
                <a:solidFill>
                  <a:schemeClr val="tx1"/>
                </a:solidFill>
                <a:effectLst/>
                <a:latin typeface="+mn-lt"/>
                <a:ea typeface="+mn-ea"/>
                <a:cs typeface="+mn-cs"/>
              </a:rPr>
              <a:t>that Statefull </a:t>
            </a:r>
            <a:r>
              <a:rPr lang="en-IN" sz="1200" b="0" i="0" kern="1200" dirty="0" smtClean="0">
                <a:solidFill>
                  <a:schemeClr val="tx1"/>
                </a:solidFill>
                <a:effectLst/>
                <a:latin typeface="+mn-lt"/>
                <a:ea typeface="+mn-ea"/>
                <a:cs typeface="+mn-cs"/>
              </a:rPr>
              <a:t>business logic can be captured as a sequence of events.</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68</a:t>
            </a:fld>
            <a:endParaRPr lang="en-US"/>
          </a:p>
        </p:txBody>
      </p:sp>
    </p:spTree>
    <p:extLst>
      <p:ext uri="{BB962C8B-B14F-4D97-AF65-F5344CB8AC3E}">
        <p14:creationId xmlns:p14="http://schemas.microsoft.com/office/powerpoint/2010/main" val="112455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Lack Of Domain knowledge  make software unmanageable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7</a:t>
            </a:fld>
            <a:endParaRPr lang="en-US"/>
          </a:p>
        </p:txBody>
      </p:sp>
    </p:spTree>
    <p:extLst>
      <p:ext uri="{BB962C8B-B14F-4D97-AF65-F5344CB8AC3E}">
        <p14:creationId xmlns:p14="http://schemas.microsoft.com/office/powerpoint/2010/main" val="862274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What is a REST API?</a:t>
            </a:r>
          </a:p>
          <a:p>
            <a:r>
              <a:rPr lang="en-IN" sz="1200" b="0" i="0" kern="1200" dirty="0" smtClean="0">
                <a:solidFill>
                  <a:schemeClr val="tx1"/>
                </a:solidFill>
                <a:effectLst/>
                <a:latin typeface="+mn-lt"/>
                <a:ea typeface="+mn-ea"/>
                <a:cs typeface="+mn-cs"/>
              </a:rPr>
              <a:t>A REST API is an application programming interface that conforms to specific architectural constraints, like stateless communication and cacheable data. It is not a protocol or standard. While REST APIs can be accessed through a number of communication protocols, most commonly, they are called over HTTPS, so the guidelines below</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r>
              <a:rPr lang="en-IN" sz="1200" b="1" i="0" kern="1200" smtClean="0">
                <a:solidFill>
                  <a:schemeClr val="tx1"/>
                </a:solidFill>
                <a:effectLst/>
                <a:latin typeface="+mn-lt"/>
                <a:ea typeface="+mn-ea"/>
                <a:cs typeface="+mn-cs"/>
              </a:rPr>
              <a:t>Accept and respond with JSON</a:t>
            </a:r>
            <a:endParaRPr lang="en-IN"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37B7DD-4EDD-477C-A85D-1F88FC1AD906}" type="slidenum">
              <a:rPr lang="en-US" smtClean="0"/>
              <a:t>8</a:t>
            </a:fld>
            <a:endParaRPr lang="en-US"/>
          </a:p>
        </p:txBody>
      </p:sp>
    </p:spTree>
    <p:extLst>
      <p:ext uri="{BB962C8B-B14F-4D97-AF65-F5344CB8AC3E}">
        <p14:creationId xmlns:p14="http://schemas.microsoft.com/office/powerpoint/2010/main" val="3868492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Lack Of Domain knowledge  make software unmanageable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9</a:t>
            </a:fld>
            <a:endParaRPr lang="en-US"/>
          </a:p>
        </p:txBody>
      </p:sp>
    </p:spTree>
    <p:extLst>
      <p:ext uri="{BB962C8B-B14F-4D97-AF65-F5344CB8AC3E}">
        <p14:creationId xmlns:p14="http://schemas.microsoft.com/office/powerpoint/2010/main" val="275190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Lack Of Domain knowledge  make software unmanageable</a:t>
            </a:r>
            <a:endParaRPr lang="en-IN" dirty="0"/>
          </a:p>
        </p:txBody>
      </p:sp>
      <p:sp>
        <p:nvSpPr>
          <p:cNvPr id="4" name="Slide Number Placeholder 3"/>
          <p:cNvSpPr>
            <a:spLocks noGrp="1"/>
          </p:cNvSpPr>
          <p:nvPr>
            <p:ph type="sldNum" sz="quarter" idx="10"/>
          </p:nvPr>
        </p:nvSpPr>
        <p:spPr/>
        <p:txBody>
          <a:bodyPr/>
          <a:lstStyle/>
          <a:p>
            <a:fld id="{3937B7DD-4EDD-477C-A85D-1F88FC1AD906}" type="slidenum">
              <a:rPr lang="en-US" smtClean="0"/>
              <a:t>10</a:t>
            </a:fld>
            <a:endParaRPr lang="en-US"/>
          </a:p>
        </p:txBody>
      </p:sp>
    </p:spTree>
    <p:extLst>
      <p:ext uri="{BB962C8B-B14F-4D97-AF65-F5344CB8AC3E}">
        <p14:creationId xmlns:p14="http://schemas.microsoft.com/office/powerpoint/2010/main" val="4208109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93833" y="1828800"/>
            <a:ext cx="24384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6332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49D90C-D42E-44D8-A5A3-58B86B3DF5CE}" type="datetimeFigureOut">
              <a:rPr lang="en-US" smtClean="0"/>
              <a:t>10/18/2021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1D646EC-1BAB-41FF-83BB-9DFC8850415C}" type="slidenum">
              <a:rPr lang="en-US" smtClean="0"/>
              <a:t>‹#›</a:t>
            </a:fld>
            <a:endParaRPr lang="en-US"/>
          </a:p>
        </p:txBody>
      </p:sp>
    </p:spTree>
    <p:extLst>
      <p:ext uri="{BB962C8B-B14F-4D97-AF65-F5344CB8AC3E}">
        <p14:creationId xmlns:p14="http://schemas.microsoft.com/office/powerpoint/2010/main" val="272198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0513" y="1494990"/>
            <a:ext cx="21844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69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4.sv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image" Target="../media/image4.svg"/><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image" Target="../media/image2.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4.sv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1" r:id="rId7"/>
    <p:sldLayoutId id="2147483672" r:id="rId8"/>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5">
            <a:extLst>
              <a:ext uri="{96DAC541-7B7A-43D3-8B79-37D633B846F1}">
                <asvg:svgBlip xmlns=""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19"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0" y="3260436"/>
            <a:ext cx="9707420" cy="1237674"/>
          </a:xfrm>
        </p:spPr>
        <p:txBody>
          <a:bodyPr>
            <a:noAutofit/>
          </a:bodyPr>
          <a:lstStyle/>
          <a:p>
            <a:r>
              <a:rPr lang="en-US" sz="4400" dirty="0" smtClean="0">
                <a:latin typeface="Candara" panose="020E0502030303020204" pitchFamily="34" charset="0"/>
              </a:rPr>
              <a:t/>
            </a:r>
            <a:br>
              <a:rPr lang="en-US" sz="4400" dirty="0" smtClean="0">
                <a:latin typeface="Candara" panose="020E0502030303020204" pitchFamily="34" charset="0"/>
              </a:rPr>
            </a:br>
            <a:r>
              <a:rPr lang="en-US" sz="4400" dirty="0" smtClean="0">
                <a:latin typeface="Candara" panose="020E0502030303020204" pitchFamily="34" charset="0"/>
              </a:rPr>
              <a:t/>
            </a:r>
            <a:br>
              <a:rPr lang="en-US" sz="4400" dirty="0" smtClean="0">
                <a:latin typeface="Candara" panose="020E0502030303020204" pitchFamily="34" charset="0"/>
              </a:rPr>
            </a:br>
            <a:r>
              <a:rPr lang="en-US" sz="4400" dirty="0" smtClean="0">
                <a:latin typeface="Candara" panose="020E0502030303020204" pitchFamily="34" charset="0"/>
              </a:rPr>
              <a:t/>
            </a:r>
            <a:br>
              <a:rPr lang="en-US" sz="4400" dirty="0" smtClean="0">
                <a:latin typeface="Candara" panose="020E0502030303020204" pitchFamily="34" charset="0"/>
              </a:rPr>
            </a:br>
            <a:r>
              <a:rPr lang="en-US" sz="4400" dirty="0">
                <a:latin typeface="Candara" panose="020E0502030303020204" pitchFamily="34" charset="0"/>
              </a:rPr>
              <a:t/>
            </a:r>
            <a:br>
              <a:rPr lang="en-US" sz="4400" dirty="0">
                <a:latin typeface="Candara" panose="020E0502030303020204" pitchFamily="34" charset="0"/>
              </a:rPr>
            </a:br>
            <a:r>
              <a:rPr lang="en-US" sz="4400" dirty="0" smtClean="0">
                <a:latin typeface="Candara" panose="020E0502030303020204" pitchFamily="34" charset="0"/>
              </a:rPr>
              <a:t>Micro services-Domain Driven Design</a:t>
            </a:r>
            <a:r>
              <a:rPr lang="en-US" sz="4400" dirty="0">
                <a:solidFill>
                  <a:srgbClr val="000000"/>
                </a:solidFill>
                <a:latin typeface="Candara" panose="020E0502030303020204" pitchFamily="34" charset="0"/>
                <a:ea typeface="ＭＳ Ｐゴシック" pitchFamily="34" charset="-128"/>
              </a:rPr>
              <a:t/>
            </a:r>
            <a:br>
              <a:rPr lang="en-US" sz="4400" dirty="0">
                <a:solidFill>
                  <a:srgbClr val="000000"/>
                </a:solidFill>
                <a:latin typeface="Candara" panose="020E0502030303020204" pitchFamily="34" charset="0"/>
                <a:ea typeface="ＭＳ Ｐゴシック" pitchFamily="34" charset="-128"/>
              </a:rPr>
            </a:br>
            <a:endParaRPr lang="en-US" sz="4400" b="0" dirty="0">
              <a:solidFill>
                <a:srgbClr val="000000"/>
              </a:solidFill>
              <a:latin typeface="Candara" panose="020E0502030303020204" pitchFamily="34" charset="0"/>
              <a:ea typeface="ＭＳ Ｐゴシック" pitchFamily="34" charset="-128"/>
            </a:endParaRPr>
          </a:p>
        </p:txBody>
      </p:sp>
    </p:spTree>
    <p:extLst>
      <p:ext uri="{BB962C8B-B14F-4D97-AF65-F5344CB8AC3E}">
        <p14:creationId xmlns:p14="http://schemas.microsoft.com/office/powerpoint/2010/main" val="2864955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33450" y="809625"/>
            <a:ext cx="9601654" cy="5224462"/>
          </a:xfrm>
          <a:prstGeom prst="rect">
            <a:avLst/>
          </a:prstGeom>
        </p:spPr>
      </p:pic>
    </p:spTree>
    <p:extLst>
      <p:ext uri="{BB962C8B-B14F-4D97-AF65-F5344CB8AC3E}">
        <p14:creationId xmlns:p14="http://schemas.microsoft.com/office/powerpoint/2010/main" val="2923928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9626" y="1062037"/>
            <a:ext cx="10382250" cy="3971925"/>
          </a:xfrm>
          <a:prstGeom prst="rect">
            <a:avLst/>
          </a:prstGeom>
        </p:spPr>
      </p:pic>
    </p:spTree>
    <p:extLst>
      <p:ext uri="{BB962C8B-B14F-4D97-AF65-F5344CB8AC3E}">
        <p14:creationId xmlns:p14="http://schemas.microsoft.com/office/powerpoint/2010/main" val="1743499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800099" y="1676400"/>
            <a:ext cx="9735005" cy="4124325"/>
          </a:xfrm>
          <a:prstGeom prst="rect">
            <a:avLst/>
          </a:prstGeom>
        </p:spPr>
      </p:pic>
    </p:spTree>
    <p:extLst>
      <p:ext uri="{BB962C8B-B14F-4D97-AF65-F5344CB8AC3E}">
        <p14:creationId xmlns:p14="http://schemas.microsoft.com/office/powerpoint/2010/main" val="3633911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855663"/>
          </a:xfrm>
        </p:spPr>
        <p:txBody>
          <a:bodyPr/>
          <a:lstStyle/>
          <a:p>
            <a:r>
              <a:rPr lang="en-IN" dirty="0" smtClean="0"/>
              <a:t>DDD principal</a:t>
            </a:r>
            <a:endParaRPr lang="en-IN" dirty="0"/>
          </a:p>
        </p:txBody>
      </p:sp>
      <p:pic>
        <p:nvPicPr>
          <p:cNvPr id="5" name="Picture 4"/>
          <p:cNvPicPr>
            <a:picLocks noChangeAspect="1"/>
          </p:cNvPicPr>
          <p:nvPr/>
        </p:nvPicPr>
        <p:blipFill>
          <a:blip r:embed="rId2"/>
          <a:stretch>
            <a:fillRect/>
          </a:stretch>
        </p:blipFill>
        <p:spPr>
          <a:xfrm>
            <a:off x="2309812" y="1518557"/>
            <a:ext cx="7572375" cy="4591730"/>
          </a:xfrm>
          <a:prstGeom prst="rect">
            <a:avLst/>
          </a:prstGeom>
        </p:spPr>
      </p:pic>
    </p:spTree>
    <p:extLst>
      <p:ext uri="{BB962C8B-B14F-4D97-AF65-F5344CB8AC3E}">
        <p14:creationId xmlns:p14="http://schemas.microsoft.com/office/powerpoint/2010/main" val="4248637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855663"/>
          </a:xfrm>
        </p:spPr>
        <p:txBody>
          <a:bodyPr/>
          <a:lstStyle/>
          <a:p>
            <a:r>
              <a:rPr lang="en-IN" dirty="0" smtClean="0"/>
              <a:t>DDD Principle</a:t>
            </a:r>
            <a:endParaRPr lang="en-IN" dirty="0"/>
          </a:p>
        </p:txBody>
      </p:sp>
      <p:pic>
        <p:nvPicPr>
          <p:cNvPr id="3" name="Picture 2"/>
          <p:cNvPicPr>
            <a:picLocks noChangeAspect="1"/>
          </p:cNvPicPr>
          <p:nvPr/>
        </p:nvPicPr>
        <p:blipFill>
          <a:blip r:embed="rId2"/>
          <a:stretch>
            <a:fillRect/>
          </a:stretch>
        </p:blipFill>
        <p:spPr>
          <a:xfrm>
            <a:off x="1568223" y="1585232"/>
            <a:ext cx="5381625" cy="2495550"/>
          </a:xfrm>
          <a:prstGeom prst="rect">
            <a:avLst/>
          </a:prstGeom>
        </p:spPr>
      </p:pic>
    </p:spTree>
    <p:extLst>
      <p:ext uri="{BB962C8B-B14F-4D97-AF65-F5344CB8AC3E}">
        <p14:creationId xmlns:p14="http://schemas.microsoft.com/office/powerpoint/2010/main" val="5540364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855663"/>
          </a:xfrm>
        </p:spPr>
        <p:txBody>
          <a:bodyPr/>
          <a:lstStyle/>
          <a:p>
            <a:r>
              <a:rPr lang="en-IN" dirty="0" smtClean="0"/>
              <a:t>Benefits Of DDD</a:t>
            </a:r>
            <a:endParaRPr lang="en-IN" dirty="0"/>
          </a:p>
        </p:txBody>
      </p:sp>
      <p:pic>
        <p:nvPicPr>
          <p:cNvPr id="4" name="Picture 3"/>
          <p:cNvPicPr>
            <a:picLocks noChangeAspect="1"/>
          </p:cNvPicPr>
          <p:nvPr/>
        </p:nvPicPr>
        <p:blipFill>
          <a:blip r:embed="rId2"/>
          <a:stretch>
            <a:fillRect/>
          </a:stretch>
        </p:blipFill>
        <p:spPr>
          <a:xfrm>
            <a:off x="612322" y="1728787"/>
            <a:ext cx="10444843" cy="3286125"/>
          </a:xfrm>
          <a:prstGeom prst="rect">
            <a:avLst/>
          </a:prstGeom>
        </p:spPr>
      </p:pic>
    </p:spTree>
    <p:extLst>
      <p:ext uri="{BB962C8B-B14F-4D97-AF65-F5344CB8AC3E}">
        <p14:creationId xmlns:p14="http://schemas.microsoft.com/office/powerpoint/2010/main" val="37845948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855663"/>
          </a:xfrm>
        </p:spPr>
        <p:txBody>
          <a:bodyPr/>
          <a:lstStyle/>
          <a:p>
            <a:r>
              <a:rPr lang="en-IN" dirty="0" smtClean="0"/>
              <a:t>Benefits Of DDD</a:t>
            </a:r>
            <a:endParaRPr lang="en-IN" dirty="0"/>
          </a:p>
        </p:txBody>
      </p:sp>
      <p:pic>
        <p:nvPicPr>
          <p:cNvPr id="3" name="Picture 2"/>
          <p:cNvPicPr>
            <a:picLocks noChangeAspect="1"/>
          </p:cNvPicPr>
          <p:nvPr/>
        </p:nvPicPr>
        <p:blipFill>
          <a:blip r:embed="rId2"/>
          <a:stretch>
            <a:fillRect/>
          </a:stretch>
        </p:blipFill>
        <p:spPr>
          <a:xfrm>
            <a:off x="612323" y="1446027"/>
            <a:ext cx="10551864" cy="4207963"/>
          </a:xfrm>
          <a:prstGeom prst="rect">
            <a:avLst/>
          </a:prstGeom>
        </p:spPr>
      </p:pic>
    </p:spTree>
    <p:extLst>
      <p:ext uri="{BB962C8B-B14F-4D97-AF65-F5344CB8AC3E}">
        <p14:creationId xmlns:p14="http://schemas.microsoft.com/office/powerpoint/2010/main" val="1236080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4" name="Picture 3"/>
          <p:cNvPicPr>
            <a:picLocks noChangeAspect="1"/>
          </p:cNvPicPr>
          <p:nvPr/>
        </p:nvPicPr>
        <p:blipFill>
          <a:blip r:embed="rId3"/>
          <a:stretch>
            <a:fillRect/>
          </a:stretch>
        </p:blipFill>
        <p:spPr>
          <a:xfrm>
            <a:off x="612322" y="1333499"/>
            <a:ext cx="10598603" cy="3324765"/>
          </a:xfrm>
          <a:prstGeom prst="rect">
            <a:avLst/>
          </a:prstGeom>
        </p:spPr>
      </p:pic>
    </p:spTree>
    <p:extLst>
      <p:ext uri="{BB962C8B-B14F-4D97-AF65-F5344CB8AC3E}">
        <p14:creationId xmlns:p14="http://schemas.microsoft.com/office/powerpoint/2010/main" val="1926632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847725" y="857250"/>
            <a:ext cx="9334500" cy="5153025"/>
          </a:xfrm>
          <a:prstGeom prst="rect">
            <a:avLst/>
          </a:prstGeom>
        </p:spPr>
      </p:pic>
    </p:spTree>
    <p:extLst>
      <p:ext uri="{BB962C8B-B14F-4D97-AF65-F5344CB8AC3E}">
        <p14:creationId xmlns:p14="http://schemas.microsoft.com/office/powerpoint/2010/main" val="16892755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4" name="Picture 3"/>
          <p:cNvPicPr>
            <a:picLocks noChangeAspect="1"/>
          </p:cNvPicPr>
          <p:nvPr/>
        </p:nvPicPr>
        <p:blipFill>
          <a:blip r:embed="rId3"/>
          <a:stretch>
            <a:fillRect/>
          </a:stretch>
        </p:blipFill>
        <p:spPr>
          <a:xfrm>
            <a:off x="800100" y="981075"/>
            <a:ext cx="9896475" cy="4924425"/>
          </a:xfrm>
          <a:prstGeom prst="rect">
            <a:avLst/>
          </a:prstGeom>
        </p:spPr>
      </p:pic>
    </p:spTree>
    <p:extLst>
      <p:ext uri="{BB962C8B-B14F-4D97-AF65-F5344CB8AC3E}">
        <p14:creationId xmlns:p14="http://schemas.microsoft.com/office/powerpoint/2010/main" val="655905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4" name="Picture 3"/>
          <p:cNvPicPr>
            <a:picLocks noChangeAspect="1"/>
          </p:cNvPicPr>
          <p:nvPr/>
        </p:nvPicPr>
        <p:blipFill>
          <a:blip r:embed="rId3"/>
          <a:stretch>
            <a:fillRect/>
          </a:stretch>
        </p:blipFill>
        <p:spPr>
          <a:xfrm>
            <a:off x="304119" y="1398133"/>
            <a:ext cx="11077575" cy="4371975"/>
          </a:xfrm>
          <a:prstGeom prst="rect">
            <a:avLst/>
          </a:prstGeom>
        </p:spPr>
      </p:pic>
    </p:spTree>
    <p:extLst>
      <p:ext uri="{BB962C8B-B14F-4D97-AF65-F5344CB8AC3E}">
        <p14:creationId xmlns:p14="http://schemas.microsoft.com/office/powerpoint/2010/main" val="1366888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612322" y="1104900"/>
            <a:ext cx="10287000" cy="5110162"/>
          </a:xfrm>
          <a:prstGeom prst="rect">
            <a:avLst/>
          </a:prstGeom>
        </p:spPr>
      </p:pic>
    </p:spTree>
    <p:extLst>
      <p:ext uri="{BB962C8B-B14F-4D97-AF65-F5344CB8AC3E}">
        <p14:creationId xmlns:p14="http://schemas.microsoft.com/office/powerpoint/2010/main" val="16232425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5" name="Picture 4"/>
          <p:cNvPicPr>
            <a:picLocks noChangeAspect="1"/>
          </p:cNvPicPr>
          <p:nvPr/>
        </p:nvPicPr>
        <p:blipFill>
          <a:blip r:embed="rId3"/>
          <a:stretch>
            <a:fillRect/>
          </a:stretch>
        </p:blipFill>
        <p:spPr>
          <a:xfrm>
            <a:off x="612322" y="981075"/>
            <a:ext cx="10531928" cy="5321754"/>
          </a:xfrm>
          <a:prstGeom prst="rect">
            <a:avLst/>
          </a:prstGeom>
        </p:spPr>
      </p:pic>
    </p:spTree>
    <p:extLst>
      <p:ext uri="{BB962C8B-B14F-4D97-AF65-F5344CB8AC3E}">
        <p14:creationId xmlns:p14="http://schemas.microsoft.com/office/powerpoint/2010/main" val="8218725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1147762" y="1490662"/>
            <a:ext cx="9896475" cy="3876675"/>
          </a:xfrm>
          <a:prstGeom prst="rect">
            <a:avLst/>
          </a:prstGeom>
        </p:spPr>
      </p:pic>
    </p:spTree>
    <p:extLst>
      <p:ext uri="{BB962C8B-B14F-4D97-AF65-F5344CB8AC3E}">
        <p14:creationId xmlns:p14="http://schemas.microsoft.com/office/powerpoint/2010/main" val="2629225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4" name="Picture 3"/>
          <p:cNvPicPr>
            <a:picLocks noChangeAspect="1"/>
          </p:cNvPicPr>
          <p:nvPr/>
        </p:nvPicPr>
        <p:blipFill>
          <a:blip r:embed="rId3"/>
          <a:stretch>
            <a:fillRect/>
          </a:stretch>
        </p:blipFill>
        <p:spPr>
          <a:xfrm>
            <a:off x="1110343" y="1121433"/>
            <a:ext cx="10466614" cy="4981755"/>
          </a:xfrm>
          <a:prstGeom prst="rect">
            <a:avLst/>
          </a:prstGeom>
        </p:spPr>
      </p:pic>
    </p:spTree>
    <p:extLst>
      <p:ext uri="{BB962C8B-B14F-4D97-AF65-F5344CB8AC3E}">
        <p14:creationId xmlns:p14="http://schemas.microsoft.com/office/powerpoint/2010/main" val="1024540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979714" y="981075"/>
            <a:ext cx="10140043" cy="5158468"/>
          </a:xfrm>
          <a:prstGeom prst="rect">
            <a:avLst/>
          </a:prstGeom>
        </p:spPr>
      </p:pic>
    </p:spTree>
    <p:extLst>
      <p:ext uri="{BB962C8B-B14F-4D97-AF65-F5344CB8AC3E}">
        <p14:creationId xmlns:p14="http://schemas.microsoft.com/office/powerpoint/2010/main" val="1279481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865414" y="865415"/>
            <a:ext cx="10221686" cy="5192486"/>
          </a:xfrm>
          <a:prstGeom prst="rect">
            <a:avLst/>
          </a:prstGeom>
        </p:spPr>
      </p:pic>
    </p:spTree>
    <p:extLst>
      <p:ext uri="{BB962C8B-B14F-4D97-AF65-F5344CB8AC3E}">
        <p14:creationId xmlns:p14="http://schemas.microsoft.com/office/powerpoint/2010/main" val="6511018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751114" y="981075"/>
            <a:ext cx="9225643" cy="5405437"/>
          </a:xfrm>
          <a:prstGeom prst="rect">
            <a:avLst/>
          </a:prstGeom>
        </p:spPr>
      </p:pic>
    </p:spTree>
    <p:extLst>
      <p:ext uri="{BB962C8B-B14F-4D97-AF65-F5344CB8AC3E}">
        <p14:creationId xmlns:p14="http://schemas.microsoft.com/office/powerpoint/2010/main" val="29085564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865414" y="1110343"/>
            <a:ext cx="10074729" cy="4833257"/>
          </a:xfrm>
          <a:prstGeom prst="rect">
            <a:avLst/>
          </a:prstGeom>
        </p:spPr>
      </p:pic>
    </p:spTree>
    <p:extLst>
      <p:ext uri="{BB962C8B-B14F-4D97-AF65-F5344CB8AC3E}">
        <p14:creationId xmlns:p14="http://schemas.microsoft.com/office/powerpoint/2010/main" val="38358800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375557" y="696912"/>
            <a:ext cx="10721748" cy="5891212"/>
          </a:xfrm>
          <a:prstGeom prst="rect">
            <a:avLst/>
          </a:prstGeom>
        </p:spPr>
      </p:pic>
    </p:spTree>
    <p:extLst>
      <p:ext uri="{BB962C8B-B14F-4D97-AF65-F5344CB8AC3E}">
        <p14:creationId xmlns:p14="http://schemas.microsoft.com/office/powerpoint/2010/main" val="15247452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800100" y="981075"/>
            <a:ext cx="10482943" cy="5157787"/>
          </a:xfrm>
          <a:prstGeom prst="rect">
            <a:avLst/>
          </a:prstGeom>
        </p:spPr>
      </p:pic>
    </p:spTree>
    <p:extLst>
      <p:ext uri="{BB962C8B-B14F-4D97-AF65-F5344CB8AC3E}">
        <p14:creationId xmlns:p14="http://schemas.microsoft.com/office/powerpoint/2010/main" val="3954952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988" y="404814"/>
            <a:ext cx="11016604" cy="648380"/>
          </a:xfrm>
        </p:spPr>
        <p:txBody>
          <a:bodyPr/>
          <a:lstStyle/>
          <a:p>
            <a:r>
              <a:rPr lang="en-US" dirty="0" smtClean="0"/>
              <a:t>Why Domain Driven Design</a:t>
            </a:r>
            <a:endParaRPr lang="en-US" dirty="0"/>
          </a:p>
        </p:txBody>
      </p:sp>
      <p:sp>
        <p:nvSpPr>
          <p:cNvPr id="5" name="Content Placeholder 4"/>
          <p:cNvSpPr>
            <a:spLocks noGrp="1"/>
          </p:cNvSpPr>
          <p:nvPr>
            <p:ph idx="1"/>
          </p:nvPr>
        </p:nvSpPr>
        <p:spPr>
          <a:xfrm>
            <a:off x="1035170" y="1494767"/>
            <a:ext cx="8546037" cy="4643751"/>
          </a:xfrm>
        </p:spPr>
        <p:txBody>
          <a:bodyPr/>
          <a:lstStyle/>
          <a:p>
            <a:r>
              <a:rPr lang="en-IN" sz="2000" dirty="0"/>
              <a:t>Domain-driven design, or DDD, is a software design methodology aimed at producing better software. </a:t>
            </a:r>
            <a:endParaRPr lang="en-IN" sz="2000" dirty="0" smtClean="0"/>
          </a:p>
          <a:p>
            <a:endParaRPr lang="en-IN" sz="2000" dirty="0" smtClean="0"/>
          </a:p>
          <a:p>
            <a:r>
              <a:rPr lang="en-IN" sz="2000" dirty="0" smtClean="0"/>
              <a:t>Engineers </a:t>
            </a:r>
            <a:r>
              <a:rPr lang="en-IN" sz="2000" dirty="0"/>
              <a:t>achieve this by working closely with domain experts during the continuous design </a:t>
            </a:r>
            <a:r>
              <a:rPr lang="en-IN" sz="2000" dirty="0" smtClean="0"/>
              <a:t>process</a:t>
            </a:r>
          </a:p>
          <a:p>
            <a:endParaRPr lang="en-IN" sz="2000" dirty="0" smtClean="0"/>
          </a:p>
          <a:p>
            <a:r>
              <a:rPr lang="en-IN" sz="2000" b="1" dirty="0"/>
              <a:t>The Design Problem</a:t>
            </a:r>
          </a:p>
          <a:p>
            <a:r>
              <a:rPr lang="en-IN" sz="2000" dirty="0"/>
              <a:t>In software, there are many design problems. And, there are many tools to solve them. For one thing, we have patterns. </a:t>
            </a:r>
            <a:endParaRPr lang="en-IN" sz="2000" dirty="0" smtClean="0"/>
          </a:p>
          <a:p>
            <a:r>
              <a:rPr lang="en-IN" sz="2000" dirty="0" smtClean="0"/>
              <a:t>For </a:t>
            </a:r>
            <a:r>
              <a:rPr lang="en-IN" sz="2000" dirty="0"/>
              <a:t>another, we have models. Domain-driven design uses these tools and introduces some concepts of its own for dealing with complexity.</a:t>
            </a:r>
          </a:p>
          <a:p>
            <a:endParaRPr lang="en-US" dirty="0"/>
          </a:p>
        </p:txBody>
      </p:sp>
    </p:spTree>
    <p:extLst>
      <p:ext uri="{BB962C8B-B14F-4D97-AF65-F5344CB8AC3E}">
        <p14:creationId xmlns:p14="http://schemas.microsoft.com/office/powerpoint/2010/main" val="2489366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4" name="Picture 3"/>
          <p:cNvPicPr>
            <a:picLocks noChangeAspect="1"/>
          </p:cNvPicPr>
          <p:nvPr/>
        </p:nvPicPr>
        <p:blipFill>
          <a:blip r:embed="rId3"/>
          <a:stretch>
            <a:fillRect/>
          </a:stretch>
        </p:blipFill>
        <p:spPr>
          <a:xfrm>
            <a:off x="612323" y="981075"/>
            <a:ext cx="11099780" cy="5186261"/>
          </a:xfrm>
          <a:prstGeom prst="rect">
            <a:avLst/>
          </a:prstGeom>
        </p:spPr>
      </p:pic>
    </p:spTree>
    <p:extLst>
      <p:ext uri="{BB962C8B-B14F-4D97-AF65-F5344CB8AC3E}">
        <p14:creationId xmlns:p14="http://schemas.microsoft.com/office/powerpoint/2010/main" val="13871482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646029"/>
          </a:xfrm>
        </p:spPr>
        <p:txBody>
          <a:bodyPr/>
          <a:lstStyle/>
          <a:p>
            <a:r>
              <a:rPr lang="en-IN" dirty="0" smtClean="0"/>
              <a:t>DDD</a:t>
            </a:r>
            <a:endParaRPr lang="en-IN" dirty="0"/>
          </a:p>
        </p:txBody>
      </p:sp>
      <p:pic>
        <p:nvPicPr>
          <p:cNvPr id="4" name="Picture 3"/>
          <p:cNvPicPr>
            <a:picLocks noChangeAspect="1"/>
          </p:cNvPicPr>
          <p:nvPr/>
        </p:nvPicPr>
        <p:blipFill>
          <a:blip r:embed="rId2"/>
          <a:stretch>
            <a:fillRect/>
          </a:stretch>
        </p:blipFill>
        <p:spPr>
          <a:xfrm>
            <a:off x="1799925" y="1232034"/>
            <a:ext cx="8855242" cy="4302492"/>
          </a:xfrm>
          <a:prstGeom prst="rect">
            <a:avLst/>
          </a:prstGeom>
        </p:spPr>
      </p:pic>
    </p:spTree>
    <p:extLst>
      <p:ext uri="{BB962C8B-B14F-4D97-AF65-F5344CB8AC3E}">
        <p14:creationId xmlns:p14="http://schemas.microsoft.com/office/powerpoint/2010/main" val="21207643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855663"/>
          </a:xfrm>
        </p:spPr>
        <p:txBody>
          <a:bodyPr/>
          <a:lstStyle/>
          <a:p>
            <a:r>
              <a:rPr lang="en-IN" dirty="0" smtClean="0"/>
              <a:t>Example</a:t>
            </a:r>
            <a:endParaRPr lang="en-IN" dirty="0"/>
          </a:p>
        </p:txBody>
      </p:sp>
      <p:pic>
        <p:nvPicPr>
          <p:cNvPr id="3" name="Picture 2"/>
          <p:cNvPicPr>
            <a:picLocks noChangeAspect="1"/>
          </p:cNvPicPr>
          <p:nvPr/>
        </p:nvPicPr>
        <p:blipFill>
          <a:blip r:embed="rId2"/>
          <a:stretch>
            <a:fillRect/>
          </a:stretch>
        </p:blipFill>
        <p:spPr>
          <a:xfrm>
            <a:off x="786809" y="785812"/>
            <a:ext cx="9930810" cy="5286375"/>
          </a:xfrm>
          <a:prstGeom prst="rect">
            <a:avLst/>
          </a:prstGeom>
        </p:spPr>
      </p:pic>
    </p:spTree>
    <p:extLst>
      <p:ext uri="{BB962C8B-B14F-4D97-AF65-F5344CB8AC3E}">
        <p14:creationId xmlns:p14="http://schemas.microsoft.com/office/powerpoint/2010/main" val="20532427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855663"/>
          </a:xfrm>
        </p:spPr>
        <p:txBody>
          <a:bodyPr/>
          <a:lstStyle/>
          <a:p>
            <a:r>
              <a:rPr lang="en-IN" dirty="0" smtClean="0"/>
              <a:t>Example</a:t>
            </a:r>
            <a:endParaRPr lang="en-IN" dirty="0"/>
          </a:p>
        </p:txBody>
      </p:sp>
      <p:pic>
        <p:nvPicPr>
          <p:cNvPr id="4" name="Picture 3"/>
          <p:cNvPicPr>
            <a:picLocks noChangeAspect="1"/>
          </p:cNvPicPr>
          <p:nvPr/>
        </p:nvPicPr>
        <p:blipFill>
          <a:blip r:embed="rId2"/>
          <a:stretch>
            <a:fillRect/>
          </a:stretch>
        </p:blipFill>
        <p:spPr>
          <a:xfrm>
            <a:off x="1232034" y="1268413"/>
            <a:ext cx="8951495" cy="5009899"/>
          </a:xfrm>
          <a:prstGeom prst="rect">
            <a:avLst/>
          </a:prstGeom>
        </p:spPr>
      </p:pic>
    </p:spTree>
    <p:extLst>
      <p:ext uri="{BB962C8B-B14F-4D97-AF65-F5344CB8AC3E}">
        <p14:creationId xmlns:p14="http://schemas.microsoft.com/office/powerpoint/2010/main" val="32945859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What is Context Map In DDD?</a:t>
            </a:r>
            <a:endParaRPr lang="en-IN" dirty="0"/>
          </a:p>
        </p:txBody>
      </p:sp>
    </p:spTree>
    <p:extLst>
      <p:ext uri="{BB962C8B-B14F-4D97-AF65-F5344CB8AC3E}">
        <p14:creationId xmlns:p14="http://schemas.microsoft.com/office/powerpoint/2010/main" val="17888988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855663"/>
          </a:xfrm>
        </p:spPr>
        <p:txBody>
          <a:bodyPr/>
          <a:lstStyle/>
          <a:p>
            <a:r>
              <a:rPr lang="en-IN" dirty="0" smtClean="0"/>
              <a:t>Example</a:t>
            </a:r>
            <a:endParaRPr lang="en-IN" dirty="0"/>
          </a:p>
        </p:txBody>
      </p:sp>
      <p:pic>
        <p:nvPicPr>
          <p:cNvPr id="4" name="Picture 3"/>
          <p:cNvPicPr>
            <a:picLocks noChangeAspect="1"/>
          </p:cNvPicPr>
          <p:nvPr/>
        </p:nvPicPr>
        <p:blipFill>
          <a:blip r:embed="rId2"/>
          <a:stretch>
            <a:fillRect/>
          </a:stretch>
        </p:blipFill>
        <p:spPr>
          <a:xfrm>
            <a:off x="1297172" y="1268413"/>
            <a:ext cx="9080205" cy="5060949"/>
          </a:xfrm>
          <a:prstGeom prst="rect">
            <a:avLst/>
          </a:prstGeom>
        </p:spPr>
      </p:pic>
    </p:spTree>
    <p:extLst>
      <p:ext uri="{BB962C8B-B14F-4D97-AF65-F5344CB8AC3E}">
        <p14:creationId xmlns:p14="http://schemas.microsoft.com/office/powerpoint/2010/main" val="9845162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855663"/>
          </a:xfrm>
        </p:spPr>
        <p:txBody>
          <a:bodyPr/>
          <a:lstStyle/>
          <a:p>
            <a:r>
              <a:rPr lang="en-IN" dirty="0" smtClean="0"/>
              <a:t>Example</a:t>
            </a:r>
            <a:endParaRPr lang="en-IN" dirty="0"/>
          </a:p>
        </p:txBody>
      </p:sp>
      <p:pic>
        <p:nvPicPr>
          <p:cNvPr id="3" name="Picture 2"/>
          <p:cNvPicPr>
            <a:picLocks noChangeAspect="1"/>
          </p:cNvPicPr>
          <p:nvPr/>
        </p:nvPicPr>
        <p:blipFill>
          <a:blip r:embed="rId2"/>
          <a:stretch>
            <a:fillRect/>
          </a:stretch>
        </p:blipFill>
        <p:spPr>
          <a:xfrm>
            <a:off x="987066" y="1041991"/>
            <a:ext cx="9548038" cy="5273749"/>
          </a:xfrm>
          <a:prstGeom prst="rect">
            <a:avLst/>
          </a:prstGeom>
        </p:spPr>
      </p:pic>
    </p:spTree>
    <p:extLst>
      <p:ext uri="{BB962C8B-B14F-4D97-AF65-F5344CB8AC3E}">
        <p14:creationId xmlns:p14="http://schemas.microsoft.com/office/powerpoint/2010/main" val="33380413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646029"/>
          </a:xfrm>
        </p:spPr>
        <p:txBody>
          <a:bodyPr/>
          <a:lstStyle/>
          <a:p>
            <a:r>
              <a:rPr lang="en-IN" dirty="0" smtClean="0"/>
              <a:t>Using Bounded Context</a:t>
            </a:r>
            <a:endParaRPr lang="en-IN" dirty="0"/>
          </a:p>
        </p:txBody>
      </p:sp>
      <p:pic>
        <p:nvPicPr>
          <p:cNvPr id="4" name="Picture 3"/>
          <p:cNvPicPr>
            <a:picLocks noChangeAspect="1"/>
          </p:cNvPicPr>
          <p:nvPr/>
        </p:nvPicPr>
        <p:blipFill>
          <a:blip r:embed="rId2"/>
          <a:stretch>
            <a:fillRect/>
          </a:stretch>
        </p:blipFill>
        <p:spPr>
          <a:xfrm>
            <a:off x="1174282" y="1268413"/>
            <a:ext cx="9144000" cy="4984749"/>
          </a:xfrm>
          <a:prstGeom prst="rect">
            <a:avLst/>
          </a:prstGeom>
        </p:spPr>
      </p:pic>
    </p:spTree>
    <p:extLst>
      <p:ext uri="{BB962C8B-B14F-4D97-AF65-F5344CB8AC3E}">
        <p14:creationId xmlns:p14="http://schemas.microsoft.com/office/powerpoint/2010/main" val="29112720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646029"/>
          </a:xfrm>
        </p:spPr>
        <p:txBody>
          <a:bodyPr/>
          <a:lstStyle/>
          <a:p>
            <a:r>
              <a:rPr lang="en-IN" dirty="0" smtClean="0"/>
              <a:t>Using Bounded Context</a:t>
            </a:r>
            <a:endParaRPr lang="en-IN" dirty="0"/>
          </a:p>
        </p:txBody>
      </p:sp>
      <p:pic>
        <p:nvPicPr>
          <p:cNvPr id="3" name="Picture 2"/>
          <p:cNvPicPr>
            <a:picLocks noChangeAspect="1"/>
          </p:cNvPicPr>
          <p:nvPr/>
        </p:nvPicPr>
        <p:blipFill>
          <a:blip r:embed="rId2"/>
          <a:stretch>
            <a:fillRect/>
          </a:stretch>
        </p:blipFill>
        <p:spPr>
          <a:xfrm>
            <a:off x="623940" y="1155032"/>
            <a:ext cx="9911164" cy="4914348"/>
          </a:xfrm>
          <a:prstGeom prst="rect">
            <a:avLst/>
          </a:prstGeom>
        </p:spPr>
      </p:pic>
    </p:spTree>
    <p:extLst>
      <p:ext uri="{BB962C8B-B14F-4D97-AF65-F5344CB8AC3E}">
        <p14:creationId xmlns:p14="http://schemas.microsoft.com/office/powerpoint/2010/main" val="4218773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646029"/>
          </a:xfrm>
        </p:spPr>
        <p:txBody>
          <a:bodyPr/>
          <a:lstStyle/>
          <a:p>
            <a:r>
              <a:rPr lang="en-IN" dirty="0" smtClean="0"/>
              <a:t>Context Map</a:t>
            </a:r>
            <a:endParaRPr lang="en-IN" dirty="0"/>
          </a:p>
        </p:txBody>
      </p:sp>
      <p:pic>
        <p:nvPicPr>
          <p:cNvPr id="4" name="Picture 3"/>
          <p:cNvPicPr>
            <a:picLocks noChangeAspect="1"/>
          </p:cNvPicPr>
          <p:nvPr/>
        </p:nvPicPr>
        <p:blipFill>
          <a:blip r:embed="rId2"/>
          <a:stretch>
            <a:fillRect/>
          </a:stretch>
        </p:blipFill>
        <p:spPr>
          <a:xfrm>
            <a:off x="300037" y="1890712"/>
            <a:ext cx="11591925" cy="3076575"/>
          </a:xfrm>
          <a:prstGeom prst="rect">
            <a:avLst/>
          </a:prstGeom>
        </p:spPr>
      </p:pic>
    </p:spTree>
    <p:extLst>
      <p:ext uri="{BB962C8B-B14F-4D97-AF65-F5344CB8AC3E}">
        <p14:creationId xmlns:p14="http://schemas.microsoft.com/office/powerpoint/2010/main" val="1279627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855663"/>
          </a:xfrm>
        </p:spPr>
        <p:txBody>
          <a:bodyPr/>
          <a:lstStyle/>
          <a:p>
            <a:r>
              <a:rPr lang="en-IN" dirty="0" smtClean="0"/>
              <a:t>Why DDD</a:t>
            </a:r>
            <a:endParaRPr lang="en-IN" dirty="0"/>
          </a:p>
        </p:txBody>
      </p:sp>
      <p:pic>
        <p:nvPicPr>
          <p:cNvPr id="3" name="Picture 2"/>
          <p:cNvPicPr>
            <a:picLocks noChangeAspect="1"/>
          </p:cNvPicPr>
          <p:nvPr/>
        </p:nvPicPr>
        <p:blipFill>
          <a:blip r:embed="rId2"/>
          <a:stretch>
            <a:fillRect/>
          </a:stretch>
        </p:blipFill>
        <p:spPr>
          <a:xfrm>
            <a:off x="530679" y="1328737"/>
            <a:ext cx="11044918" cy="4200525"/>
          </a:xfrm>
          <a:prstGeom prst="rect">
            <a:avLst/>
          </a:prstGeom>
        </p:spPr>
      </p:pic>
    </p:spTree>
    <p:extLst>
      <p:ext uri="{BB962C8B-B14F-4D97-AF65-F5344CB8AC3E}">
        <p14:creationId xmlns:p14="http://schemas.microsoft.com/office/powerpoint/2010/main" val="6345109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646029"/>
          </a:xfrm>
        </p:spPr>
        <p:txBody>
          <a:bodyPr/>
          <a:lstStyle/>
          <a:p>
            <a:r>
              <a:rPr lang="en-IN" dirty="0" smtClean="0"/>
              <a:t>Context Map</a:t>
            </a:r>
            <a:endParaRPr lang="en-IN" dirty="0"/>
          </a:p>
        </p:txBody>
      </p:sp>
      <p:pic>
        <p:nvPicPr>
          <p:cNvPr id="3" name="Picture 2"/>
          <p:cNvPicPr>
            <a:picLocks noChangeAspect="1"/>
          </p:cNvPicPr>
          <p:nvPr/>
        </p:nvPicPr>
        <p:blipFill>
          <a:blip r:embed="rId2"/>
          <a:stretch>
            <a:fillRect/>
          </a:stretch>
        </p:blipFill>
        <p:spPr>
          <a:xfrm>
            <a:off x="1799924" y="1058779"/>
            <a:ext cx="8604985" cy="4610501"/>
          </a:xfrm>
          <a:prstGeom prst="rect">
            <a:avLst/>
          </a:prstGeom>
        </p:spPr>
      </p:pic>
    </p:spTree>
    <p:extLst>
      <p:ext uri="{BB962C8B-B14F-4D97-AF65-F5344CB8AC3E}">
        <p14:creationId xmlns:p14="http://schemas.microsoft.com/office/powerpoint/2010/main" val="37629552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646029"/>
          </a:xfrm>
        </p:spPr>
        <p:txBody>
          <a:bodyPr/>
          <a:lstStyle/>
          <a:p>
            <a:r>
              <a:rPr lang="en-IN" dirty="0" smtClean="0"/>
              <a:t>Database</a:t>
            </a:r>
            <a:endParaRPr lang="en-IN" dirty="0"/>
          </a:p>
        </p:txBody>
      </p:sp>
      <p:pic>
        <p:nvPicPr>
          <p:cNvPr id="4" name="Picture 3"/>
          <p:cNvPicPr>
            <a:picLocks noChangeAspect="1"/>
          </p:cNvPicPr>
          <p:nvPr/>
        </p:nvPicPr>
        <p:blipFill>
          <a:blip r:embed="rId2"/>
          <a:stretch>
            <a:fillRect/>
          </a:stretch>
        </p:blipFill>
        <p:spPr>
          <a:xfrm>
            <a:off x="612322" y="1252537"/>
            <a:ext cx="10716613" cy="4352925"/>
          </a:xfrm>
          <a:prstGeom prst="rect">
            <a:avLst/>
          </a:prstGeom>
        </p:spPr>
      </p:pic>
    </p:spTree>
    <p:extLst>
      <p:ext uri="{BB962C8B-B14F-4D97-AF65-F5344CB8AC3E}">
        <p14:creationId xmlns:p14="http://schemas.microsoft.com/office/powerpoint/2010/main" val="13489207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646029"/>
          </a:xfrm>
        </p:spPr>
        <p:txBody>
          <a:bodyPr/>
          <a:lstStyle/>
          <a:p>
            <a:r>
              <a:rPr lang="en-IN" dirty="0" smtClean="0"/>
              <a:t>Database</a:t>
            </a:r>
            <a:endParaRPr lang="en-IN" dirty="0"/>
          </a:p>
        </p:txBody>
      </p:sp>
      <p:pic>
        <p:nvPicPr>
          <p:cNvPr id="3" name="Picture 2"/>
          <p:cNvPicPr>
            <a:picLocks noChangeAspect="1"/>
          </p:cNvPicPr>
          <p:nvPr/>
        </p:nvPicPr>
        <p:blipFill>
          <a:blip r:embed="rId2"/>
          <a:stretch>
            <a:fillRect/>
          </a:stretch>
        </p:blipFill>
        <p:spPr>
          <a:xfrm>
            <a:off x="481012" y="1058779"/>
            <a:ext cx="10472537" cy="5442033"/>
          </a:xfrm>
          <a:prstGeom prst="rect">
            <a:avLst/>
          </a:prstGeom>
        </p:spPr>
      </p:pic>
    </p:spTree>
    <p:extLst>
      <p:ext uri="{BB962C8B-B14F-4D97-AF65-F5344CB8AC3E}">
        <p14:creationId xmlns:p14="http://schemas.microsoft.com/office/powerpoint/2010/main" val="8411452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What is Event Storming?</a:t>
            </a:r>
            <a:endParaRPr lang="en-IN" dirty="0"/>
          </a:p>
        </p:txBody>
      </p:sp>
    </p:spTree>
    <p:extLst>
      <p:ext uri="{BB962C8B-B14F-4D97-AF65-F5344CB8AC3E}">
        <p14:creationId xmlns:p14="http://schemas.microsoft.com/office/powerpoint/2010/main" val="19394999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How Event Storming Works?</a:t>
            </a:r>
            <a:endParaRPr lang="en-IN" dirty="0"/>
          </a:p>
        </p:txBody>
      </p:sp>
      <p:pic>
        <p:nvPicPr>
          <p:cNvPr id="4" name="Picture 3"/>
          <p:cNvPicPr>
            <a:picLocks noChangeAspect="1"/>
          </p:cNvPicPr>
          <p:nvPr/>
        </p:nvPicPr>
        <p:blipFill>
          <a:blip r:embed="rId3"/>
          <a:stretch>
            <a:fillRect/>
          </a:stretch>
        </p:blipFill>
        <p:spPr>
          <a:xfrm>
            <a:off x="1110344" y="981075"/>
            <a:ext cx="9927772" cy="5370739"/>
          </a:xfrm>
          <a:prstGeom prst="rect">
            <a:avLst/>
          </a:prstGeom>
        </p:spPr>
      </p:pic>
    </p:spTree>
    <p:extLst>
      <p:ext uri="{BB962C8B-B14F-4D97-AF65-F5344CB8AC3E}">
        <p14:creationId xmlns:p14="http://schemas.microsoft.com/office/powerpoint/2010/main" val="16513979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Benefits Of Event Storming</a:t>
            </a:r>
            <a:endParaRPr lang="en-IN" dirty="0"/>
          </a:p>
        </p:txBody>
      </p:sp>
      <p:pic>
        <p:nvPicPr>
          <p:cNvPr id="5" name="Picture 4"/>
          <p:cNvPicPr>
            <a:picLocks noChangeAspect="1"/>
          </p:cNvPicPr>
          <p:nvPr/>
        </p:nvPicPr>
        <p:blipFill>
          <a:blip r:embed="rId3"/>
          <a:stretch>
            <a:fillRect/>
          </a:stretch>
        </p:blipFill>
        <p:spPr>
          <a:xfrm>
            <a:off x="979714" y="981075"/>
            <a:ext cx="10923815" cy="4831896"/>
          </a:xfrm>
          <a:prstGeom prst="rect">
            <a:avLst/>
          </a:prstGeom>
        </p:spPr>
      </p:pic>
    </p:spTree>
    <p:extLst>
      <p:ext uri="{BB962C8B-B14F-4D97-AF65-F5344CB8AC3E}">
        <p14:creationId xmlns:p14="http://schemas.microsoft.com/office/powerpoint/2010/main" val="13106605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0101" y="338138"/>
            <a:ext cx="10744200" cy="5752420"/>
          </a:xfrm>
          <a:prstGeom prst="rect">
            <a:avLst/>
          </a:prstGeom>
        </p:spPr>
      </p:pic>
    </p:spTree>
    <p:extLst>
      <p:ext uri="{BB962C8B-B14F-4D97-AF65-F5344CB8AC3E}">
        <p14:creationId xmlns:p14="http://schemas.microsoft.com/office/powerpoint/2010/main" val="3543917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2758" y="309149"/>
            <a:ext cx="10450286" cy="6212342"/>
          </a:xfrm>
          <a:prstGeom prst="rect">
            <a:avLst/>
          </a:prstGeom>
        </p:spPr>
      </p:pic>
    </p:spTree>
    <p:extLst>
      <p:ext uri="{BB962C8B-B14F-4D97-AF65-F5344CB8AC3E}">
        <p14:creationId xmlns:p14="http://schemas.microsoft.com/office/powerpoint/2010/main" val="29857942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19150" y="714375"/>
            <a:ext cx="9601200" cy="5210175"/>
          </a:xfrm>
          <a:prstGeom prst="rect">
            <a:avLst/>
          </a:prstGeom>
        </p:spPr>
      </p:pic>
    </p:spTree>
    <p:extLst>
      <p:ext uri="{BB962C8B-B14F-4D97-AF65-F5344CB8AC3E}">
        <p14:creationId xmlns:p14="http://schemas.microsoft.com/office/powerpoint/2010/main" val="13426620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04875" y="290512"/>
            <a:ext cx="9848850" cy="5700713"/>
          </a:xfrm>
          <a:prstGeom prst="rect">
            <a:avLst/>
          </a:prstGeom>
        </p:spPr>
      </p:pic>
    </p:spTree>
    <p:extLst>
      <p:ext uri="{BB962C8B-B14F-4D97-AF65-F5344CB8AC3E}">
        <p14:creationId xmlns:p14="http://schemas.microsoft.com/office/powerpoint/2010/main" val="5209668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12322" y="462493"/>
            <a:ext cx="10255703" cy="5643562"/>
          </a:xfrm>
          <a:prstGeom prst="rect">
            <a:avLst/>
          </a:prstGeom>
        </p:spPr>
      </p:pic>
    </p:spTree>
    <p:extLst>
      <p:ext uri="{BB962C8B-B14F-4D97-AF65-F5344CB8AC3E}">
        <p14:creationId xmlns:p14="http://schemas.microsoft.com/office/powerpoint/2010/main" val="31476452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5401" y="838200"/>
            <a:ext cx="9029700" cy="4867275"/>
          </a:xfrm>
          <a:prstGeom prst="rect">
            <a:avLst/>
          </a:prstGeom>
        </p:spPr>
      </p:pic>
    </p:spTree>
    <p:extLst>
      <p:ext uri="{BB962C8B-B14F-4D97-AF65-F5344CB8AC3E}">
        <p14:creationId xmlns:p14="http://schemas.microsoft.com/office/powerpoint/2010/main" val="40580324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14387" y="757237"/>
            <a:ext cx="10563225" cy="5343525"/>
          </a:xfrm>
          <a:prstGeom prst="rect">
            <a:avLst/>
          </a:prstGeom>
        </p:spPr>
      </p:pic>
    </p:spTree>
    <p:extLst>
      <p:ext uri="{BB962C8B-B14F-4D97-AF65-F5344CB8AC3E}">
        <p14:creationId xmlns:p14="http://schemas.microsoft.com/office/powerpoint/2010/main" val="38364081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Events In The Business Domain</a:t>
            </a:r>
            <a:endParaRPr lang="en-IN" dirty="0"/>
          </a:p>
        </p:txBody>
      </p:sp>
      <p:pic>
        <p:nvPicPr>
          <p:cNvPr id="4" name="Picture 3"/>
          <p:cNvPicPr>
            <a:picLocks noChangeAspect="1"/>
          </p:cNvPicPr>
          <p:nvPr/>
        </p:nvPicPr>
        <p:blipFill>
          <a:blip r:embed="rId3"/>
          <a:stretch>
            <a:fillRect/>
          </a:stretch>
        </p:blipFill>
        <p:spPr>
          <a:xfrm>
            <a:off x="857250" y="1381125"/>
            <a:ext cx="9772650" cy="4581525"/>
          </a:xfrm>
          <a:prstGeom prst="rect">
            <a:avLst/>
          </a:prstGeom>
        </p:spPr>
      </p:pic>
    </p:spTree>
    <p:extLst>
      <p:ext uri="{BB962C8B-B14F-4D97-AF65-F5344CB8AC3E}">
        <p14:creationId xmlns:p14="http://schemas.microsoft.com/office/powerpoint/2010/main" val="23632598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4" name="Picture 3"/>
          <p:cNvPicPr>
            <a:picLocks noChangeAspect="1"/>
          </p:cNvPicPr>
          <p:nvPr/>
        </p:nvPicPr>
        <p:blipFill>
          <a:blip r:embed="rId3"/>
          <a:stretch>
            <a:fillRect/>
          </a:stretch>
        </p:blipFill>
        <p:spPr>
          <a:xfrm>
            <a:off x="1647825" y="914400"/>
            <a:ext cx="9258300" cy="5229225"/>
          </a:xfrm>
          <a:prstGeom prst="rect">
            <a:avLst/>
          </a:prstGeom>
        </p:spPr>
      </p:pic>
    </p:spTree>
    <p:extLst>
      <p:ext uri="{BB962C8B-B14F-4D97-AF65-F5344CB8AC3E}">
        <p14:creationId xmlns:p14="http://schemas.microsoft.com/office/powerpoint/2010/main" val="39341721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255578" cy="492125"/>
          </a:xfrm>
        </p:spPr>
        <p:txBody>
          <a:bodyPr/>
          <a:lstStyle/>
          <a:p>
            <a:r>
              <a:rPr lang="en-US" dirty="0" smtClean="0"/>
              <a:t>  CQRS- Command Query Responsibility Segregation</a:t>
            </a:r>
            <a:endParaRPr lang="en-IN" dirty="0"/>
          </a:p>
        </p:txBody>
      </p:sp>
      <p:pic>
        <p:nvPicPr>
          <p:cNvPr id="4" name="Picture 3"/>
          <p:cNvPicPr>
            <a:picLocks noChangeAspect="1"/>
          </p:cNvPicPr>
          <p:nvPr/>
        </p:nvPicPr>
        <p:blipFill>
          <a:blip r:embed="rId3"/>
          <a:stretch>
            <a:fillRect/>
          </a:stretch>
        </p:blipFill>
        <p:spPr>
          <a:xfrm>
            <a:off x="952500" y="981075"/>
            <a:ext cx="9077325" cy="5057775"/>
          </a:xfrm>
          <a:prstGeom prst="rect">
            <a:avLst/>
          </a:prstGeom>
        </p:spPr>
      </p:pic>
    </p:spTree>
    <p:extLst>
      <p:ext uri="{BB962C8B-B14F-4D97-AF65-F5344CB8AC3E}">
        <p14:creationId xmlns:p14="http://schemas.microsoft.com/office/powerpoint/2010/main" val="16988755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1106487"/>
          </a:xfrm>
        </p:spPr>
        <p:txBody>
          <a:bodyPr>
            <a:normAutofit/>
          </a:bodyPr>
          <a:lstStyle/>
          <a:p>
            <a:r>
              <a:rPr lang="en-US" dirty="0" smtClean="0"/>
              <a:t>Why CQRS? </a:t>
            </a:r>
            <a:br>
              <a:rPr lang="en-US" dirty="0" smtClean="0"/>
            </a:br>
            <a:r>
              <a:rPr lang="en-US" dirty="0" smtClean="0"/>
              <a:t>Following are limitation of conventional model</a:t>
            </a:r>
            <a:endParaRPr lang="en-IN" dirty="0"/>
          </a:p>
        </p:txBody>
      </p:sp>
      <p:pic>
        <p:nvPicPr>
          <p:cNvPr id="3" name="Picture 2"/>
          <p:cNvPicPr>
            <a:picLocks noChangeAspect="1"/>
          </p:cNvPicPr>
          <p:nvPr/>
        </p:nvPicPr>
        <p:blipFill>
          <a:blip r:embed="rId3"/>
          <a:stretch>
            <a:fillRect/>
          </a:stretch>
        </p:blipFill>
        <p:spPr>
          <a:xfrm>
            <a:off x="342900" y="1519237"/>
            <a:ext cx="11068050" cy="3648075"/>
          </a:xfrm>
          <a:prstGeom prst="rect">
            <a:avLst/>
          </a:prstGeom>
        </p:spPr>
      </p:pic>
    </p:spTree>
    <p:extLst>
      <p:ext uri="{BB962C8B-B14F-4D97-AF65-F5344CB8AC3E}">
        <p14:creationId xmlns:p14="http://schemas.microsoft.com/office/powerpoint/2010/main" val="27653590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4" name="Picture 3"/>
          <p:cNvPicPr>
            <a:picLocks noChangeAspect="1"/>
          </p:cNvPicPr>
          <p:nvPr/>
        </p:nvPicPr>
        <p:blipFill>
          <a:blip r:embed="rId3"/>
          <a:stretch>
            <a:fillRect/>
          </a:stretch>
        </p:blipFill>
        <p:spPr>
          <a:xfrm>
            <a:off x="1076325" y="1400175"/>
            <a:ext cx="8610600" cy="4476750"/>
          </a:xfrm>
          <a:prstGeom prst="rect">
            <a:avLst/>
          </a:prstGeom>
        </p:spPr>
      </p:pic>
    </p:spTree>
    <p:extLst>
      <p:ext uri="{BB962C8B-B14F-4D97-AF65-F5344CB8AC3E}">
        <p14:creationId xmlns:p14="http://schemas.microsoft.com/office/powerpoint/2010/main" val="11141561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28409" y="1459150"/>
            <a:ext cx="9756891" cy="3132306"/>
          </a:xfrm>
          <a:prstGeom prst="rect">
            <a:avLst/>
          </a:prstGeom>
        </p:spPr>
      </p:pic>
    </p:spTree>
    <p:extLst>
      <p:ext uri="{BB962C8B-B14F-4D97-AF65-F5344CB8AC3E}">
        <p14:creationId xmlns:p14="http://schemas.microsoft.com/office/powerpoint/2010/main" val="32718333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4" name="Picture 3"/>
          <p:cNvPicPr>
            <a:picLocks noChangeAspect="1"/>
          </p:cNvPicPr>
          <p:nvPr/>
        </p:nvPicPr>
        <p:blipFill>
          <a:blip r:embed="rId3"/>
          <a:stretch>
            <a:fillRect/>
          </a:stretch>
        </p:blipFill>
        <p:spPr>
          <a:xfrm>
            <a:off x="791029" y="1114425"/>
            <a:ext cx="9744075" cy="5048250"/>
          </a:xfrm>
          <a:prstGeom prst="rect">
            <a:avLst/>
          </a:prstGeom>
        </p:spPr>
      </p:pic>
    </p:spTree>
    <p:extLst>
      <p:ext uri="{BB962C8B-B14F-4D97-AF65-F5344CB8AC3E}">
        <p14:creationId xmlns:p14="http://schemas.microsoft.com/office/powerpoint/2010/main" val="5988183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4" name="Picture 3"/>
          <p:cNvPicPr>
            <a:picLocks noChangeAspect="1"/>
          </p:cNvPicPr>
          <p:nvPr/>
        </p:nvPicPr>
        <p:blipFill>
          <a:blip r:embed="rId3"/>
          <a:stretch>
            <a:fillRect/>
          </a:stretch>
        </p:blipFill>
        <p:spPr>
          <a:xfrm>
            <a:off x="1038225" y="981075"/>
            <a:ext cx="9344479" cy="5419725"/>
          </a:xfrm>
          <a:prstGeom prst="rect">
            <a:avLst/>
          </a:prstGeom>
        </p:spPr>
      </p:pic>
    </p:spTree>
    <p:extLst>
      <p:ext uri="{BB962C8B-B14F-4D97-AF65-F5344CB8AC3E}">
        <p14:creationId xmlns:p14="http://schemas.microsoft.com/office/powerpoint/2010/main" val="3645461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612322" y="947209"/>
            <a:ext cx="10587038" cy="5102224"/>
          </a:xfrm>
          <a:prstGeom prst="rect">
            <a:avLst/>
          </a:prstGeom>
        </p:spPr>
      </p:pic>
    </p:spTree>
    <p:extLst>
      <p:ext uri="{BB962C8B-B14F-4D97-AF65-F5344CB8AC3E}">
        <p14:creationId xmlns:p14="http://schemas.microsoft.com/office/powerpoint/2010/main" val="31654762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4" name="Picture 3"/>
          <p:cNvPicPr>
            <a:picLocks noChangeAspect="1"/>
          </p:cNvPicPr>
          <p:nvPr/>
        </p:nvPicPr>
        <p:blipFill>
          <a:blip r:embed="rId3"/>
          <a:stretch>
            <a:fillRect/>
          </a:stretch>
        </p:blipFill>
        <p:spPr>
          <a:xfrm>
            <a:off x="790575" y="1171576"/>
            <a:ext cx="10144125" cy="5238750"/>
          </a:xfrm>
          <a:prstGeom prst="rect">
            <a:avLst/>
          </a:prstGeom>
        </p:spPr>
      </p:pic>
    </p:spTree>
    <p:extLst>
      <p:ext uri="{BB962C8B-B14F-4D97-AF65-F5344CB8AC3E}">
        <p14:creationId xmlns:p14="http://schemas.microsoft.com/office/powerpoint/2010/main" val="8322850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4" name="Picture 3"/>
          <p:cNvPicPr>
            <a:picLocks noChangeAspect="1"/>
          </p:cNvPicPr>
          <p:nvPr/>
        </p:nvPicPr>
        <p:blipFill>
          <a:blip r:embed="rId3"/>
          <a:stretch>
            <a:fillRect/>
          </a:stretch>
        </p:blipFill>
        <p:spPr>
          <a:xfrm>
            <a:off x="612322" y="814387"/>
            <a:ext cx="10427153" cy="5148263"/>
          </a:xfrm>
          <a:prstGeom prst="rect">
            <a:avLst/>
          </a:prstGeom>
        </p:spPr>
      </p:pic>
    </p:spTree>
    <p:extLst>
      <p:ext uri="{BB962C8B-B14F-4D97-AF65-F5344CB8AC3E}">
        <p14:creationId xmlns:p14="http://schemas.microsoft.com/office/powerpoint/2010/main" val="38450671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4" name="Picture 3"/>
          <p:cNvPicPr>
            <a:picLocks noChangeAspect="1"/>
          </p:cNvPicPr>
          <p:nvPr/>
        </p:nvPicPr>
        <p:blipFill>
          <a:blip r:embed="rId3"/>
          <a:stretch>
            <a:fillRect/>
          </a:stretch>
        </p:blipFill>
        <p:spPr>
          <a:xfrm>
            <a:off x="981075" y="1266826"/>
            <a:ext cx="10010775" cy="4876800"/>
          </a:xfrm>
          <a:prstGeom prst="rect">
            <a:avLst/>
          </a:prstGeom>
        </p:spPr>
      </p:pic>
    </p:spTree>
    <p:extLst>
      <p:ext uri="{BB962C8B-B14F-4D97-AF65-F5344CB8AC3E}">
        <p14:creationId xmlns:p14="http://schemas.microsoft.com/office/powerpoint/2010/main" val="18991517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5" name="Picture 4"/>
          <p:cNvPicPr>
            <a:picLocks noChangeAspect="1"/>
          </p:cNvPicPr>
          <p:nvPr/>
        </p:nvPicPr>
        <p:blipFill>
          <a:blip r:embed="rId3"/>
          <a:stretch>
            <a:fillRect/>
          </a:stretch>
        </p:blipFill>
        <p:spPr>
          <a:xfrm>
            <a:off x="752476" y="885825"/>
            <a:ext cx="10591800" cy="5305425"/>
          </a:xfrm>
          <a:prstGeom prst="rect">
            <a:avLst/>
          </a:prstGeom>
        </p:spPr>
      </p:pic>
    </p:spTree>
    <p:extLst>
      <p:ext uri="{BB962C8B-B14F-4D97-AF65-F5344CB8AC3E}">
        <p14:creationId xmlns:p14="http://schemas.microsoft.com/office/powerpoint/2010/main" val="40096427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3" name="Picture 2"/>
          <p:cNvPicPr>
            <a:picLocks noChangeAspect="1"/>
          </p:cNvPicPr>
          <p:nvPr/>
        </p:nvPicPr>
        <p:blipFill>
          <a:blip r:embed="rId3"/>
          <a:stretch>
            <a:fillRect/>
          </a:stretch>
        </p:blipFill>
        <p:spPr>
          <a:xfrm>
            <a:off x="866775" y="981075"/>
            <a:ext cx="10668000" cy="5210175"/>
          </a:xfrm>
          <a:prstGeom prst="rect">
            <a:avLst/>
          </a:prstGeom>
        </p:spPr>
      </p:pic>
    </p:spTree>
    <p:extLst>
      <p:ext uri="{BB962C8B-B14F-4D97-AF65-F5344CB8AC3E}">
        <p14:creationId xmlns:p14="http://schemas.microsoft.com/office/powerpoint/2010/main" val="36574170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3" name="Picture 2"/>
          <p:cNvPicPr>
            <a:picLocks noChangeAspect="1"/>
          </p:cNvPicPr>
          <p:nvPr/>
        </p:nvPicPr>
        <p:blipFill>
          <a:blip r:embed="rId3"/>
          <a:stretch>
            <a:fillRect/>
          </a:stretch>
        </p:blipFill>
        <p:spPr>
          <a:xfrm>
            <a:off x="1600199" y="1819275"/>
            <a:ext cx="7943851" cy="4071937"/>
          </a:xfrm>
          <a:prstGeom prst="rect">
            <a:avLst/>
          </a:prstGeom>
        </p:spPr>
      </p:pic>
    </p:spTree>
    <p:extLst>
      <p:ext uri="{BB962C8B-B14F-4D97-AF65-F5344CB8AC3E}">
        <p14:creationId xmlns:p14="http://schemas.microsoft.com/office/powerpoint/2010/main" val="22433967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3" name="Picture 2"/>
          <p:cNvPicPr>
            <a:picLocks noChangeAspect="1"/>
          </p:cNvPicPr>
          <p:nvPr/>
        </p:nvPicPr>
        <p:blipFill>
          <a:blip r:embed="rId3"/>
          <a:stretch>
            <a:fillRect/>
          </a:stretch>
        </p:blipFill>
        <p:spPr>
          <a:xfrm>
            <a:off x="847725" y="1133475"/>
            <a:ext cx="10306050" cy="4657725"/>
          </a:xfrm>
          <a:prstGeom prst="rect">
            <a:avLst/>
          </a:prstGeom>
        </p:spPr>
      </p:pic>
    </p:spTree>
    <p:extLst>
      <p:ext uri="{BB962C8B-B14F-4D97-AF65-F5344CB8AC3E}">
        <p14:creationId xmlns:p14="http://schemas.microsoft.com/office/powerpoint/2010/main" val="42423293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3" name="Picture 2"/>
          <p:cNvPicPr>
            <a:picLocks noChangeAspect="1"/>
          </p:cNvPicPr>
          <p:nvPr/>
        </p:nvPicPr>
        <p:blipFill>
          <a:blip r:embed="rId3"/>
          <a:stretch>
            <a:fillRect/>
          </a:stretch>
        </p:blipFill>
        <p:spPr>
          <a:xfrm>
            <a:off x="1104901" y="1209674"/>
            <a:ext cx="8639174" cy="3600451"/>
          </a:xfrm>
          <a:prstGeom prst="rect">
            <a:avLst/>
          </a:prstGeom>
        </p:spPr>
      </p:pic>
      <p:sp>
        <p:nvSpPr>
          <p:cNvPr id="4" name="TextBox 3"/>
          <p:cNvSpPr txBox="1"/>
          <p:nvPr/>
        </p:nvSpPr>
        <p:spPr>
          <a:xfrm>
            <a:off x="419100" y="5362574"/>
            <a:ext cx="11544300" cy="584775"/>
          </a:xfrm>
          <a:prstGeom prst="rect">
            <a:avLst/>
          </a:prstGeom>
          <a:noFill/>
        </p:spPr>
        <p:txBody>
          <a:bodyPr wrap="square" rtlCol="0">
            <a:spAutoFit/>
          </a:bodyPr>
          <a:lstStyle/>
          <a:p>
            <a:pPr algn="ctr"/>
            <a:r>
              <a:rPr lang="en-IN" sz="1600" dirty="0" smtClean="0"/>
              <a:t>You can create 2 different controller   that is </a:t>
            </a:r>
            <a:r>
              <a:rPr lang="en-IN" sz="1600" dirty="0" err="1" smtClean="0"/>
              <a:t>UserQueryRestController</a:t>
            </a:r>
            <a:r>
              <a:rPr lang="en-IN" sz="1600" dirty="0" smtClean="0"/>
              <a:t> and </a:t>
            </a:r>
            <a:r>
              <a:rPr lang="en-IN" sz="1600" dirty="0" err="1" smtClean="0"/>
              <a:t>UserCommanmdRestController</a:t>
            </a:r>
            <a:r>
              <a:rPr lang="en-IN" sz="1600" dirty="0" smtClean="0"/>
              <a:t>  to inject both the services. And we can even creates </a:t>
            </a:r>
            <a:r>
              <a:rPr lang="en-IN" sz="1600" dirty="0" err="1" smtClean="0"/>
              <a:t>eparate</a:t>
            </a:r>
            <a:r>
              <a:rPr lang="en-IN" sz="1600" dirty="0" smtClean="0"/>
              <a:t> DTO for Each</a:t>
            </a:r>
            <a:endParaRPr lang="en-IN" sz="1600" dirty="0"/>
          </a:p>
        </p:txBody>
      </p:sp>
    </p:spTree>
    <p:extLst>
      <p:ext uri="{BB962C8B-B14F-4D97-AF65-F5344CB8AC3E}">
        <p14:creationId xmlns:p14="http://schemas.microsoft.com/office/powerpoint/2010/main" val="3822815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smtClean="0"/>
              <a:t>CQRS</a:t>
            </a:r>
            <a:endParaRPr lang="en-IN" dirty="0"/>
          </a:p>
        </p:txBody>
      </p:sp>
      <p:pic>
        <p:nvPicPr>
          <p:cNvPr id="5" name="Picture 4"/>
          <p:cNvPicPr>
            <a:picLocks noChangeAspect="1"/>
          </p:cNvPicPr>
          <p:nvPr/>
        </p:nvPicPr>
        <p:blipFill>
          <a:blip r:embed="rId3"/>
          <a:stretch>
            <a:fillRect/>
          </a:stretch>
        </p:blipFill>
        <p:spPr>
          <a:xfrm>
            <a:off x="1381329" y="981075"/>
            <a:ext cx="8872334" cy="4836065"/>
          </a:xfrm>
          <a:prstGeom prst="rect">
            <a:avLst/>
          </a:prstGeom>
        </p:spPr>
      </p:pic>
    </p:spTree>
    <p:extLst>
      <p:ext uri="{BB962C8B-B14F-4D97-AF65-F5344CB8AC3E}">
        <p14:creationId xmlns:p14="http://schemas.microsoft.com/office/powerpoint/2010/main" val="940452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4" name="Picture 3"/>
          <p:cNvPicPr>
            <a:picLocks noChangeAspect="1"/>
          </p:cNvPicPr>
          <p:nvPr/>
        </p:nvPicPr>
        <p:blipFill>
          <a:blip r:embed="rId3"/>
          <a:stretch>
            <a:fillRect/>
          </a:stretch>
        </p:blipFill>
        <p:spPr>
          <a:xfrm>
            <a:off x="704850" y="1095376"/>
            <a:ext cx="10239375" cy="4762500"/>
          </a:xfrm>
          <a:prstGeom prst="rect">
            <a:avLst/>
          </a:prstGeom>
        </p:spPr>
      </p:pic>
    </p:spTree>
    <p:extLst>
      <p:ext uri="{BB962C8B-B14F-4D97-AF65-F5344CB8AC3E}">
        <p14:creationId xmlns:p14="http://schemas.microsoft.com/office/powerpoint/2010/main" val="2619583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322" y="412750"/>
            <a:ext cx="9922782" cy="568325"/>
          </a:xfrm>
        </p:spPr>
        <p:txBody>
          <a:bodyPr/>
          <a:lstStyle/>
          <a:p>
            <a:r>
              <a:rPr lang="en-US" dirty="0"/>
              <a:t>Domain Driven Design</a:t>
            </a:r>
            <a:endParaRPr lang="en-IN" dirty="0"/>
          </a:p>
        </p:txBody>
      </p:sp>
      <p:pic>
        <p:nvPicPr>
          <p:cNvPr id="3" name="Picture 2"/>
          <p:cNvPicPr>
            <a:picLocks noChangeAspect="1"/>
          </p:cNvPicPr>
          <p:nvPr/>
        </p:nvPicPr>
        <p:blipFill>
          <a:blip r:embed="rId3"/>
          <a:stretch>
            <a:fillRect/>
          </a:stretch>
        </p:blipFill>
        <p:spPr>
          <a:xfrm>
            <a:off x="747712" y="981075"/>
            <a:ext cx="9224963" cy="5267325"/>
          </a:xfrm>
          <a:prstGeom prst="rect">
            <a:avLst/>
          </a:prstGeom>
        </p:spPr>
      </p:pic>
    </p:spTree>
    <p:extLst>
      <p:ext uri="{BB962C8B-B14F-4D97-AF65-F5344CB8AC3E}">
        <p14:creationId xmlns:p14="http://schemas.microsoft.com/office/powerpoint/2010/main" val="21313801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2462" y="781051"/>
            <a:ext cx="9263063" cy="5238750"/>
          </a:xfrm>
          <a:prstGeom prst="rect">
            <a:avLst/>
          </a:prstGeom>
        </p:spPr>
      </p:pic>
    </p:spTree>
    <p:extLst>
      <p:ext uri="{BB962C8B-B14F-4D97-AF65-F5344CB8AC3E}">
        <p14:creationId xmlns:p14="http://schemas.microsoft.com/office/powerpoint/2010/main" val="315519159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Level xmlns="26bed2a0-a239-4228-bd8e-b46f54fc12da">L1</Level>
    <Category xmlns="26bed2a0-a239-4228-bd8e-b46f54fc12da">Module Artifact</Category>
  </documentManagement>
</p:properties>
</file>

<file path=customXml/itemProps1.xml><?xml version="1.0" encoding="utf-8"?>
<ds:datastoreItem xmlns:ds="http://schemas.openxmlformats.org/officeDocument/2006/customXml" ds:itemID="{308ABBEA-FC7A-46E0-A389-1F68F1EE5E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2DB17D-F118-4CFE-972F-E832AAC0A252}">
  <ds:schemaRefs>
    <ds:schemaRef ds:uri="http://schemas.microsoft.com/sharepoint/v3/contenttype/forms"/>
  </ds:schemaRefs>
</ds:datastoreItem>
</file>

<file path=customXml/itemProps3.xml><?xml version="1.0" encoding="utf-8"?>
<ds:datastoreItem xmlns:ds="http://schemas.openxmlformats.org/officeDocument/2006/customXml" ds:itemID="{C76098B0-2082-4AD1-9B68-0FEB3F70F40B}">
  <ds:schemaRefs>
    <ds:schemaRef ds:uri="http://schemas.microsoft.com/office/2006/metadata/properties"/>
    <ds:schemaRef ds:uri="http://schemas.microsoft.com/office/2006/documentManagement/types"/>
    <ds:schemaRef ds:uri="http://www.w3.org/XML/1998/namespace"/>
    <ds:schemaRef ds:uri="http://purl.org/dc/elements/1.1/"/>
    <ds:schemaRef ds:uri="http://schemas.microsoft.com/sharepoint/v3/fields"/>
    <ds:schemaRef ds:uri="http://schemas.microsoft.com/office/infopath/2007/PartnerControls"/>
    <ds:schemaRef ds:uri="26bed2a0-a239-4228-bd8e-b46f54fc12da"/>
    <ds:schemaRef ds:uri="http://purl.org/dc/term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PowerPoint _NEW template_CG</Template>
  <TotalTime>20854</TotalTime>
  <Words>864</Words>
  <Application>Microsoft Office PowerPoint</Application>
  <PresentationFormat>Widescreen</PresentationFormat>
  <Paragraphs>174</Paragraphs>
  <Slides>68</Slides>
  <Notes>52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68</vt:i4>
      </vt:variant>
    </vt:vector>
  </HeadingPairs>
  <TitlesOfParts>
    <vt:vector size="79" baseType="lpstr">
      <vt:lpstr>ＭＳ Ｐゴシック</vt:lpstr>
      <vt:lpstr>Arial</vt:lpstr>
      <vt:lpstr>Calibri</vt:lpstr>
      <vt:lpstr>Candara</vt:lpstr>
      <vt:lpstr>Georgia</vt:lpstr>
      <vt:lpstr>Verdana</vt:lpstr>
      <vt:lpstr>Wingdings</vt:lpstr>
      <vt:lpstr>Capgemini 2017_Cover slides</vt:lpstr>
      <vt:lpstr>Section slides</vt:lpstr>
      <vt:lpstr>Content Layouts</vt:lpstr>
      <vt:lpstr>Content and Image Layouts</vt:lpstr>
      <vt:lpstr>    Micro services-Domain Driven Design </vt:lpstr>
      <vt:lpstr>Domain Driven Design</vt:lpstr>
      <vt:lpstr>Why Domain Driven Design</vt:lpstr>
      <vt:lpstr>Why DDD</vt:lpstr>
      <vt:lpstr>PowerPoint Presentation</vt:lpstr>
      <vt:lpstr>Domain Driven Design</vt:lpstr>
      <vt:lpstr>Domain Driven Design</vt:lpstr>
      <vt:lpstr>Domain Driven Design</vt:lpstr>
      <vt:lpstr>PowerPoint Presentation</vt:lpstr>
      <vt:lpstr>PowerPoint Presentation</vt:lpstr>
      <vt:lpstr>PowerPoint Presentation</vt:lpstr>
      <vt:lpstr>Domain Driven Design</vt:lpstr>
      <vt:lpstr>DDD principal</vt:lpstr>
      <vt:lpstr>DDD Principle</vt:lpstr>
      <vt:lpstr>Benefits Of DDD</vt:lpstr>
      <vt:lpstr>Benefits Of DDD</vt:lpstr>
      <vt:lpstr>Domain Driven Design</vt:lpstr>
      <vt:lpstr>Domain Driven Design</vt:lpstr>
      <vt:lpstr>Domain Driven Design</vt:lpstr>
      <vt:lpstr>Domain Driven Design</vt:lpstr>
      <vt:lpstr>Domain Driven Design</vt:lpstr>
      <vt:lpstr>Domain Driven Design</vt:lpstr>
      <vt:lpstr>Domain Driven Design</vt:lpstr>
      <vt:lpstr>Domain Driven Design</vt:lpstr>
      <vt:lpstr>Domain Driven Design</vt:lpstr>
      <vt:lpstr>Domain Driven Design</vt:lpstr>
      <vt:lpstr>Domain Driven Design</vt:lpstr>
      <vt:lpstr>Domain Driven Design</vt:lpstr>
      <vt:lpstr>Domain Driven Design</vt:lpstr>
      <vt:lpstr>Domain Driven Design</vt:lpstr>
      <vt:lpstr>DDD</vt:lpstr>
      <vt:lpstr>Example</vt:lpstr>
      <vt:lpstr>Example</vt:lpstr>
      <vt:lpstr>What is Context Map In DDD?</vt:lpstr>
      <vt:lpstr>Example</vt:lpstr>
      <vt:lpstr>Example</vt:lpstr>
      <vt:lpstr>Using Bounded Context</vt:lpstr>
      <vt:lpstr>Using Bounded Context</vt:lpstr>
      <vt:lpstr>Context Map</vt:lpstr>
      <vt:lpstr>Context Map</vt:lpstr>
      <vt:lpstr>Database</vt:lpstr>
      <vt:lpstr>Database</vt:lpstr>
      <vt:lpstr>What is Event Storming?</vt:lpstr>
      <vt:lpstr>How Event Storming Works?</vt:lpstr>
      <vt:lpstr>Benefits Of Event Storming</vt:lpstr>
      <vt:lpstr>PowerPoint Presentation</vt:lpstr>
      <vt:lpstr>PowerPoint Presentation</vt:lpstr>
      <vt:lpstr>PowerPoint Presentation</vt:lpstr>
      <vt:lpstr>PowerPoint Presentation</vt:lpstr>
      <vt:lpstr>PowerPoint Presentation</vt:lpstr>
      <vt:lpstr>PowerPoint Presentation</vt:lpstr>
      <vt:lpstr>Events In The Business Domain</vt:lpstr>
      <vt:lpstr>Domain Driven Design</vt:lpstr>
      <vt:lpstr>  CQRS- Command Query Responsibility Segregation</vt:lpstr>
      <vt:lpstr>Why CQRS?  Following are limitation of conventional model</vt:lpstr>
      <vt:lpstr>CQRS</vt:lpstr>
      <vt:lpstr>PowerPoint Presentation</vt:lpstr>
      <vt:lpstr>CQRS</vt:lpstr>
      <vt:lpstr>CQRS</vt:lpstr>
      <vt:lpstr>CQRS</vt:lpstr>
      <vt:lpstr>CQRS</vt:lpstr>
      <vt:lpstr>CQRS</vt:lpstr>
      <vt:lpstr>CQRS</vt:lpstr>
      <vt:lpstr>CQRS</vt:lpstr>
      <vt:lpstr>CQRS</vt:lpstr>
      <vt:lpstr>CQRS</vt:lpstr>
      <vt:lpstr>CQRS</vt:lpstr>
      <vt:lpstr>CQRS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bOOt Microservice</dc:title>
  <dc:creator>Gupta, Anand</dc:creator>
  <cp:lastModifiedBy>Srivastava, Vaishali</cp:lastModifiedBy>
  <cp:revision>392</cp:revision>
  <dcterms:created xsi:type="dcterms:W3CDTF">2018-04-29T17:59:17Z</dcterms:created>
  <dcterms:modified xsi:type="dcterms:W3CDTF">2021-10-18T14:12:24Z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